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89" r:id="rId3"/>
    <p:sldId id="281" r:id="rId4"/>
    <p:sldId id="259" r:id="rId5"/>
    <p:sldId id="293" r:id="rId6"/>
    <p:sldId id="282" r:id="rId7"/>
    <p:sldId id="283" r:id="rId8"/>
    <p:sldId id="288" r:id="rId9"/>
    <p:sldId id="284" r:id="rId10"/>
    <p:sldId id="290" r:id="rId11"/>
    <p:sldId id="286" r:id="rId12"/>
    <p:sldId id="287" r:id="rId13"/>
    <p:sldId id="291" r:id="rId14"/>
    <p:sldId id="29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43EE59-3DC6-48DC-B5A0-560162A1F95F}" type="datetimeFigureOut">
              <a:rPr lang="en-GB" smtClean="0"/>
              <a:t>25/04/2019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C99CC-6754-44DF-94BE-E51EEF5EDF00}" type="slidenum">
              <a:rPr lang="en-GB" smtClean="0"/>
              <a:t>‹#›</a:t>
            </a:fld>
            <a:endParaRPr lang="en-GB"/>
          </a:p>
        </p:txBody>
      </p:sp>
    </p:spTree>
    <p:extLst>
      <p:ext uri="{BB962C8B-B14F-4D97-AF65-F5344CB8AC3E}">
        <p14:creationId xmlns:p14="http://schemas.microsoft.com/office/powerpoint/2010/main" val="1114537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lesson is around 3-4 hours</a:t>
            </a:r>
          </a:p>
        </p:txBody>
      </p:sp>
      <p:sp>
        <p:nvSpPr>
          <p:cNvPr id="4" name="Slide Number Placeholder 3"/>
          <p:cNvSpPr>
            <a:spLocks noGrp="1"/>
          </p:cNvSpPr>
          <p:nvPr>
            <p:ph type="sldNum" sz="quarter" idx="10"/>
          </p:nvPr>
        </p:nvSpPr>
        <p:spPr/>
        <p:txBody>
          <a:bodyPr/>
          <a:lstStyle/>
          <a:p>
            <a:fld id="{6B9E4CA7-7173-4CD1-9EF7-0199FDC408F9}" type="slidenum">
              <a:rPr lang="en-GB" smtClean="0"/>
              <a:t>1</a:t>
            </a:fld>
            <a:endParaRPr lang="en-GB"/>
          </a:p>
        </p:txBody>
      </p:sp>
    </p:spTree>
    <p:extLst>
      <p:ext uri="{BB962C8B-B14F-4D97-AF65-F5344CB8AC3E}">
        <p14:creationId xmlns:p14="http://schemas.microsoft.com/office/powerpoint/2010/main" val="671020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Key: 1) friends  2) opportunities  3) employment  4) trade  5) clothes  6)  scholarship  7) grown  8) popular </a:t>
            </a:r>
          </a:p>
          <a:p>
            <a:endParaRPr lang="en-GB" dirty="0"/>
          </a:p>
        </p:txBody>
      </p:sp>
      <p:sp>
        <p:nvSpPr>
          <p:cNvPr id="4" name="Slide Number Placeholder 3"/>
          <p:cNvSpPr>
            <a:spLocks noGrp="1"/>
          </p:cNvSpPr>
          <p:nvPr>
            <p:ph type="sldNum" sz="quarter" idx="5"/>
          </p:nvPr>
        </p:nvSpPr>
        <p:spPr/>
        <p:txBody>
          <a:bodyPr/>
          <a:lstStyle/>
          <a:p>
            <a:fld id="{DEDC99CC-6754-44DF-94BE-E51EEF5EDF00}" type="slidenum">
              <a:rPr lang="en-GB" smtClean="0"/>
              <a:t>12</a:t>
            </a:fld>
            <a:endParaRPr lang="en-GB"/>
          </a:p>
        </p:txBody>
      </p:sp>
    </p:spTree>
    <p:extLst>
      <p:ext uri="{BB962C8B-B14F-4D97-AF65-F5344CB8AC3E}">
        <p14:creationId xmlns:p14="http://schemas.microsoft.com/office/powerpoint/2010/main" val="29853387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 work on the same role and prepare. Then pair off journalists and Africans. You can keep changing pairs for more practice. Listen in and jot errors to board for delayed correction.</a:t>
            </a:r>
          </a:p>
        </p:txBody>
      </p:sp>
      <p:sp>
        <p:nvSpPr>
          <p:cNvPr id="4" name="Slide Number Placeholder 3"/>
          <p:cNvSpPr>
            <a:spLocks noGrp="1"/>
          </p:cNvSpPr>
          <p:nvPr>
            <p:ph type="sldNum" sz="quarter" idx="5"/>
          </p:nvPr>
        </p:nvSpPr>
        <p:spPr/>
        <p:txBody>
          <a:bodyPr/>
          <a:lstStyle/>
          <a:p>
            <a:fld id="{DEDC99CC-6754-44DF-94BE-E51EEF5EDF00}" type="slidenum">
              <a:rPr lang="en-GB" smtClean="0"/>
              <a:t>13</a:t>
            </a:fld>
            <a:endParaRPr lang="en-GB"/>
          </a:p>
        </p:txBody>
      </p:sp>
    </p:spTree>
    <p:extLst>
      <p:ext uri="{BB962C8B-B14F-4D97-AF65-F5344CB8AC3E}">
        <p14:creationId xmlns:p14="http://schemas.microsoft.com/office/powerpoint/2010/main" val="3969873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can be set in class or for homework. Set a word limit or question limit.</a:t>
            </a:r>
          </a:p>
        </p:txBody>
      </p:sp>
      <p:sp>
        <p:nvSpPr>
          <p:cNvPr id="4" name="Slide Number Placeholder 3"/>
          <p:cNvSpPr>
            <a:spLocks noGrp="1"/>
          </p:cNvSpPr>
          <p:nvPr>
            <p:ph type="sldNum" sz="quarter" idx="5"/>
          </p:nvPr>
        </p:nvSpPr>
        <p:spPr/>
        <p:txBody>
          <a:bodyPr/>
          <a:lstStyle/>
          <a:p>
            <a:fld id="{DEDC99CC-6754-44DF-94BE-E51EEF5EDF00}" type="slidenum">
              <a:rPr lang="en-GB" smtClean="0"/>
              <a:t>14</a:t>
            </a:fld>
            <a:endParaRPr lang="en-GB"/>
          </a:p>
        </p:txBody>
      </p:sp>
    </p:spTree>
    <p:extLst>
      <p:ext uri="{BB962C8B-B14F-4D97-AF65-F5344CB8AC3E}">
        <p14:creationId xmlns:p14="http://schemas.microsoft.com/office/powerpoint/2010/main" val="2346856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Pairs discuss as a way in to the topic. Key: It’s in China.</a:t>
            </a:r>
          </a:p>
        </p:txBody>
      </p:sp>
      <p:sp>
        <p:nvSpPr>
          <p:cNvPr id="4" name="Slide Number Placeholder 3"/>
          <p:cNvSpPr>
            <a:spLocks noGrp="1"/>
          </p:cNvSpPr>
          <p:nvPr>
            <p:ph type="sldNum" sz="quarter" idx="5"/>
          </p:nvPr>
        </p:nvSpPr>
        <p:spPr/>
        <p:txBody>
          <a:bodyPr/>
          <a:lstStyle/>
          <a:p>
            <a:fld id="{DEDC99CC-6754-44DF-94BE-E51EEF5EDF00}" type="slidenum">
              <a:rPr lang="en-GB" smtClean="0"/>
              <a:t>2</a:t>
            </a:fld>
            <a:endParaRPr lang="en-GB"/>
          </a:p>
        </p:txBody>
      </p:sp>
    </p:spTree>
    <p:extLst>
      <p:ext uri="{BB962C8B-B14F-4D97-AF65-F5344CB8AC3E}">
        <p14:creationId xmlns:p14="http://schemas.microsoft.com/office/powerpoint/2010/main" val="3230520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activities: the topic, words/vocabulary, speaking: questions and answers, reading, writing</a:t>
            </a:r>
          </a:p>
        </p:txBody>
      </p:sp>
      <p:sp>
        <p:nvSpPr>
          <p:cNvPr id="4" name="Slide Number Placeholder 3"/>
          <p:cNvSpPr>
            <a:spLocks noGrp="1"/>
          </p:cNvSpPr>
          <p:nvPr>
            <p:ph type="sldNum" sz="quarter" idx="5"/>
          </p:nvPr>
        </p:nvSpPr>
        <p:spPr/>
        <p:txBody>
          <a:bodyPr/>
          <a:lstStyle/>
          <a:p>
            <a:fld id="{DEDC99CC-6754-44DF-94BE-E51EEF5EDF00}" type="slidenum">
              <a:rPr lang="en-GB" smtClean="0"/>
              <a:t>3</a:t>
            </a:fld>
            <a:endParaRPr lang="en-GB"/>
          </a:p>
        </p:txBody>
      </p:sp>
    </p:spTree>
    <p:extLst>
      <p:ext uri="{BB962C8B-B14F-4D97-AF65-F5344CB8AC3E}">
        <p14:creationId xmlns:p14="http://schemas.microsoft.com/office/powerpoint/2010/main" val="1894592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1)d 2)a  3)e  4)</a:t>
            </a:r>
            <a:r>
              <a:rPr lang="en-GB" dirty="0" err="1"/>
              <a:t>i</a:t>
            </a:r>
            <a:r>
              <a:rPr lang="en-GB" dirty="0"/>
              <a:t>  5)f   6)g   7)c 8)b   9) h 10) j</a:t>
            </a:r>
          </a:p>
        </p:txBody>
      </p:sp>
      <p:sp>
        <p:nvSpPr>
          <p:cNvPr id="4" name="Slide Number Placeholder 3"/>
          <p:cNvSpPr>
            <a:spLocks noGrp="1"/>
          </p:cNvSpPr>
          <p:nvPr>
            <p:ph type="sldNum" sz="quarter" idx="10"/>
          </p:nvPr>
        </p:nvSpPr>
        <p:spPr/>
        <p:txBody>
          <a:bodyPr/>
          <a:lstStyle/>
          <a:p>
            <a:fld id="{6B9E4CA7-7173-4CD1-9EF7-0199FDC408F9}" type="slidenum">
              <a:rPr lang="en-GB" smtClean="0"/>
              <a:t>4</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social security benefits 2)fake 3) urban  4) residence permit  5) Integration 6) overtook  7) separation 8) visa  9) prejudice  10) hostility</a:t>
            </a:r>
          </a:p>
        </p:txBody>
      </p:sp>
      <p:sp>
        <p:nvSpPr>
          <p:cNvPr id="4" name="Slide Number Placeholder 3"/>
          <p:cNvSpPr>
            <a:spLocks noGrp="1"/>
          </p:cNvSpPr>
          <p:nvPr>
            <p:ph type="sldNum" sz="quarter" idx="5"/>
          </p:nvPr>
        </p:nvSpPr>
        <p:spPr/>
        <p:txBody>
          <a:bodyPr/>
          <a:lstStyle/>
          <a:p>
            <a:fld id="{DEDC99CC-6754-44DF-94BE-E51EEF5EDF00}" type="slidenum">
              <a:rPr lang="en-GB" smtClean="0"/>
              <a:t>5</a:t>
            </a:fld>
            <a:endParaRPr lang="en-GB"/>
          </a:p>
        </p:txBody>
      </p:sp>
    </p:spTree>
    <p:extLst>
      <p:ext uri="{BB962C8B-B14F-4D97-AF65-F5344CB8AC3E}">
        <p14:creationId xmlns:p14="http://schemas.microsoft.com/office/powerpoint/2010/main" val="442093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China  2) 15 million  3)  15.000 4) No  5)  all of these  6) China</a:t>
            </a:r>
          </a:p>
        </p:txBody>
      </p:sp>
      <p:sp>
        <p:nvSpPr>
          <p:cNvPr id="4" name="Slide Number Placeholder 3"/>
          <p:cNvSpPr>
            <a:spLocks noGrp="1"/>
          </p:cNvSpPr>
          <p:nvPr>
            <p:ph type="sldNum" sz="quarter" idx="5"/>
          </p:nvPr>
        </p:nvSpPr>
        <p:spPr/>
        <p:txBody>
          <a:bodyPr/>
          <a:lstStyle/>
          <a:p>
            <a:fld id="{DEDC99CC-6754-44DF-94BE-E51EEF5EDF00}" type="slidenum">
              <a:rPr lang="en-GB" smtClean="0"/>
              <a:t>6</a:t>
            </a:fld>
            <a:endParaRPr lang="en-GB"/>
          </a:p>
        </p:txBody>
      </p:sp>
    </p:spTree>
    <p:extLst>
      <p:ext uri="{BB962C8B-B14F-4D97-AF65-F5344CB8AC3E}">
        <p14:creationId xmlns:p14="http://schemas.microsoft.com/office/powerpoint/2010/main" val="1281357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  2) F  3) T  4) F  5)  F  6)  F</a:t>
            </a:r>
          </a:p>
        </p:txBody>
      </p:sp>
      <p:sp>
        <p:nvSpPr>
          <p:cNvPr id="4" name="Slide Number Placeholder 3"/>
          <p:cNvSpPr>
            <a:spLocks noGrp="1"/>
          </p:cNvSpPr>
          <p:nvPr>
            <p:ph type="sldNum" sz="quarter" idx="5"/>
          </p:nvPr>
        </p:nvSpPr>
        <p:spPr/>
        <p:txBody>
          <a:bodyPr/>
          <a:lstStyle/>
          <a:p>
            <a:fld id="{DEDC99CC-6754-44DF-94BE-E51EEF5EDF00}" type="slidenum">
              <a:rPr lang="en-GB" smtClean="0"/>
              <a:t>8</a:t>
            </a:fld>
            <a:endParaRPr lang="en-GB"/>
          </a:p>
        </p:txBody>
      </p:sp>
    </p:spTree>
    <p:extLst>
      <p:ext uri="{BB962C8B-B14F-4D97-AF65-F5344CB8AC3E}">
        <p14:creationId xmlns:p14="http://schemas.microsoft.com/office/powerpoint/2010/main" val="3416269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There are two paragraphs. They are about two African men in their thirties. They both went to China to find new opportunities. One has a job/three jobs.</a:t>
            </a:r>
          </a:p>
        </p:txBody>
      </p:sp>
      <p:sp>
        <p:nvSpPr>
          <p:cNvPr id="4" name="Slide Number Placeholder 3"/>
          <p:cNvSpPr>
            <a:spLocks noGrp="1"/>
          </p:cNvSpPr>
          <p:nvPr>
            <p:ph type="sldNum" sz="quarter" idx="5"/>
          </p:nvPr>
        </p:nvSpPr>
        <p:spPr/>
        <p:txBody>
          <a:bodyPr/>
          <a:lstStyle/>
          <a:p>
            <a:fld id="{DEDC99CC-6754-44DF-94BE-E51EEF5EDF00}" type="slidenum">
              <a:rPr lang="en-GB" smtClean="0"/>
              <a:t>10</a:t>
            </a:fld>
            <a:endParaRPr lang="en-GB"/>
          </a:p>
        </p:txBody>
      </p:sp>
    </p:spTree>
    <p:extLst>
      <p:ext uri="{BB962C8B-B14F-4D97-AF65-F5344CB8AC3E}">
        <p14:creationId xmlns:p14="http://schemas.microsoft.com/office/powerpoint/2010/main" val="2742463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friends  2) opportunities  3) employment  4) trade  5) clothes  6)  scholarship  7) grown  8) popular </a:t>
            </a:r>
          </a:p>
        </p:txBody>
      </p:sp>
      <p:sp>
        <p:nvSpPr>
          <p:cNvPr id="4" name="Slide Number Placeholder 3"/>
          <p:cNvSpPr>
            <a:spLocks noGrp="1"/>
          </p:cNvSpPr>
          <p:nvPr>
            <p:ph type="sldNum" sz="quarter" idx="5"/>
          </p:nvPr>
        </p:nvSpPr>
        <p:spPr/>
        <p:txBody>
          <a:bodyPr/>
          <a:lstStyle/>
          <a:p>
            <a:fld id="{DEDC99CC-6754-44DF-94BE-E51EEF5EDF00}" type="slidenum">
              <a:rPr lang="en-GB" smtClean="0"/>
              <a:t>11</a:t>
            </a:fld>
            <a:endParaRPr lang="en-GB"/>
          </a:p>
        </p:txBody>
      </p:sp>
    </p:spTree>
    <p:extLst>
      <p:ext uri="{BB962C8B-B14F-4D97-AF65-F5344CB8AC3E}">
        <p14:creationId xmlns:p14="http://schemas.microsoft.com/office/powerpoint/2010/main" val="2456003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11F29-D411-4FDC-8F14-4061E46A400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75F8FB4-8C74-42D2-B231-2D3AC71D55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AD3776-64B9-4355-9970-3DE6F2477FBB}"/>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5" name="Footer Placeholder 4">
            <a:extLst>
              <a:ext uri="{FF2B5EF4-FFF2-40B4-BE49-F238E27FC236}">
                <a16:creationId xmlns:a16="http://schemas.microsoft.com/office/drawing/2014/main" id="{AC30AED2-77C9-432F-9500-ED27361B77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8EFE18-00F9-4655-88A0-BD683369AA6E}"/>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9354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5E5B9-BDD8-493D-A0B2-055F96CD7D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62A8B3-3E01-4414-97AD-04F6533B25C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CBC629-5022-43A6-B0C9-C9518B5258A6}"/>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5" name="Footer Placeholder 4">
            <a:extLst>
              <a:ext uri="{FF2B5EF4-FFF2-40B4-BE49-F238E27FC236}">
                <a16:creationId xmlns:a16="http://schemas.microsoft.com/office/drawing/2014/main" id="{06FCB9EC-A064-4665-9371-321C534DA0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72B216-180F-42DC-B8D8-82CB5F921829}"/>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538567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D5E173-BD37-4521-B920-35D193F6061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98430AF-868A-488B-B984-258F5AF6498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7F6D59-5A33-4BA3-9788-1CAC312224CE}"/>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5" name="Footer Placeholder 4">
            <a:extLst>
              <a:ext uri="{FF2B5EF4-FFF2-40B4-BE49-F238E27FC236}">
                <a16:creationId xmlns:a16="http://schemas.microsoft.com/office/drawing/2014/main" id="{56BCF29D-CA1D-47E5-BDD0-B03269E4A8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323DD4-A54E-454F-A48C-2E9939242F16}"/>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23653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F0B0E-70B7-4205-9234-11F08E6E48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7F1F9E-E35E-46FC-8527-C369332E72C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713EDA-55F5-4785-813D-E22AB85BCFF6}"/>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5" name="Footer Placeholder 4">
            <a:extLst>
              <a:ext uri="{FF2B5EF4-FFF2-40B4-BE49-F238E27FC236}">
                <a16:creationId xmlns:a16="http://schemas.microsoft.com/office/drawing/2014/main" id="{2A21519A-684B-49B3-8CFD-B16A1B3CBB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DB6102-B47F-42BF-A751-84B4BC20812F}"/>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607797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EC2D9-8DB2-47A3-A140-E1FDA2FA19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E572F8-4955-480B-8A78-7214ED8248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92B2756-0979-4327-8850-1759E2CCA52F}"/>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5" name="Footer Placeholder 4">
            <a:extLst>
              <a:ext uri="{FF2B5EF4-FFF2-40B4-BE49-F238E27FC236}">
                <a16:creationId xmlns:a16="http://schemas.microsoft.com/office/drawing/2014/main" id="{3A7CB524-4ADF-440F-A054-D9AC995598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31E9CE-34A7-4474-9F43-13DB3FB66E5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4074326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3E56B-516B-4585-A733-3D2AD757A3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3760771-2658-461A-8606-D4D5B9B966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27FE0E1-DB1E-4A31-8DDB-C49D3A4B948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9D048-5ECB-4F50-BA33-02B72DB9482B}"/>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6" name="Footer Placeholder 5">
            <a:extLst>
              <a:ext uri="{FF2B5EF4-FFF2-40B4-BE49-F238E27FC236}">
                <a16:creationId xmlns:a16="http://schemas.microsoft.com/office/drawing/2014/main" id="{B262324C-EF67-445B-A551-8A17039469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D2D161-482D-4B8B-8825-87DE5B91C505}"/>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74178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3A63F-1708-4F27-AE21-48EA169585D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45DABA-E42C-4B5A-A34B-D78D8B6973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9746EFC-C0E1-421D-9518-7834D04093E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92153E5-4247-42F7-8F54-1CA9B67DD5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CE8C44B-BFDC-4BB9-B8F0-A1644D2380B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9AE6662-678C-4233-ADAE-BB3C058B82FE}"/>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8" name="Footer Placeholder 7">
            <a:extLst>
              <a:ext uri="{FF2B5EF4-FFF2-40B4-BE49-F238E27FC236}">
                <a16:creationId xmlns:a16="http://schemas.microsoft.com/office/drawing/2014/main" id="{EF1A2325-3A55-4B60-A7A7-FC7C201E39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C7326D9-3752-48E5-A48D-B9F877974798}"/>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156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DD2D4-693A-4614-81F5-B31A48AA09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B183BB0-82C0-41B2-8CA1-15832676C61E}"/>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4" name="Footer Placeholder 3">
            <a:extLst>
              <a:ext uri="{FF2B5EF4-FFF2-40B4-BE49-F238E27FC236}">
                <a16:creationId xmlns:a16="http://schemas.microsoft.com/office/drawing/2014/main" id="{E151C4E2-B283-45B9-94C9-A267DF0E0A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2F5964-3C26-443B-94BC-CEE495E22D2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65909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6C638D-6972-444F-9B97-A69F8205562C}"/>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3" name="Footer Placeholder 2">
            <a:extLst>
              <a:ext uri="{FF2B5EF4-FFF2-40B4-BE49-F238E27FC236}">
                <a16:creationId xmlns:a16="http://schemas.microsoft.com/office/drawing/2014/main" id="{FD23426F-947A-4CCF-8721-4531ABE49E1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90AFDB7-5776-47D1-B9E6-AECCEE134E7D}"/>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039504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C1202-B1B3-4892-808C-44DB4D34FE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8F747C1-43F7-497B-85C1-587BD83A07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FFF3DD6-6500-45AC-A08F-7C63DEDFED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3E909C-2182-47F4-A7F1-213A7D04FFB3}"/>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6" name="Footer Placeholder 5">
            <a:extLst>
              <a:ext uri="{FF2B5EF4-FFF2-40B4-BE49-F238E27FC236}">
                <a16:creationId xmlns:a16="http://schemas.microsoft.com/office/drawing/2014/main" id="{F1CF8534-D5ED-4341-9418-617037C9D3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C87C7E-BAFD-4C85-B1C0-5DF6D8F58177}"/>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10532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B4802-3C4E-4C08-8856-D2B72DA4C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50B13C6-94FA-4311-880A-9444B755A6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078DF70-541A-4626-B0E4-CD75D1B2ED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CBBA3FE-D4AD-4768-8533-5DBEB90FC719}"/>
              </a:ext>
            </a:extLst>
          </p:cNvPr>
          <p:cNvSpPr>
            <a:spLocks noGrp="1"/>
          </p:cNvSpPr>
          <p:nvPr>
            <p:ph type="dt" sz="half" idx="10"/>
          </p:nvPr>
        </p:nvSpPr>
        <p:spPr/>
        <p:txBody>
          <a:bodyPr/>
          <a:lstStyle/>
          <a:p>
            <a:fld id="{4D4D1FF7-D622-4C47-9DD8-B2A623D51C82}" type="datetimeFigureOut">
              <a:rPr lang="en-GB" smtClean="0"/>
              <a:t>25/04/2019</a:t>
            </a:fld>
            <a:endParaRPr lang="en-GB"/>
          </a:p>
        </p:txBody>
      </p:sp>
      <p:sp>
        <p:nvSpPr>
          <p:cNvPr id="6" name="Footer Placeholder 5">
            <a:extLst>
              <a:ext uri="{FF2B5EF4-FFF2-40B4-BE49-F238E27FC236}">
                <a16:creationId xmlns:a16="http://schemas.microsoft.com/office/drawing/2014/main" id="{36DEDFA0-880D-4778-8E8F-5F346093AE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577334-6968-4916-9F07-C3AADB27D8A1}"/>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896382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597902-936E-4E81-B057-5E98EB81AF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9BCCFD-0B83-4A35-A5F1-09F4385355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0FC83B-796C-4357-AC96-2312F1DD7E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4D1FF7-D622-4C47-9DD8-B2A623D51C82}" type="datetimeFigureOut">
              <a:rPr lang="en-GB" smtClean="0"/>
              <a:t>25/04/2019</a:t>
            </a:fld>
            <a:endParaRPr lang="en-GB"/>
          </a:p>
        </p:txBody>
      </p:sp>
      <p:sp>
        <p:nvSpPr>
          <p:cNvPr id="5" name="Footer Placeholder 4">
            <a:extLst>
              <a:ext uri="{FF2B5EF4-FFF2-40B4-BE49-F238E27FC236}">
                <a16:creationId xmlns:a16="http://schemas.microsoft.com/office/drawing/2014/main" id="{66CF55BD-CE78-4331-B81C-27F910B399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4CB115F-E78F-4D7C-BF2E-06CEE11F24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FF5A9D-8CC4-4EFC-B576-EE74398F57DE}" type="slidenum">
              <a:rPr lang="en-GB" smtClean="0"/>
              <a:t>‹#›</a:t>
            </a:fld>
            <a:endParaRPr lang="en-GB"/>
          </a:p>
        </p:txBody>
      </p:sp>
    </p:spTree>
    <p:extLst>
      <p:ext uri="{BB962C8B-B14F-4D97-AF65-F5344CB8AC3E}">
        <p14:creationId xmlns:p14="http://schemas.microsoft.com/office/powerpoint/2010/main" val="1520332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1504" y="908720"/>
            <a:ext cx="8930202" cy="3618304"/>
          </a:xfrm>
        </p:spPr>
        <p:txBody>
          <a:bodyPr>
            <a:noAutofit/>
          </a:bodyPr>
          <a:lstStyle/>
          <a:p>
            <a:r>
              <a:rPr lang="en-GB" sz="8600" b="1" dirty="0">
                <a:solidFill>
                  <a:srgbClr val="7030A0"/>
                </a:solidFill>
              </a:rPr>
              <a:t>Little Africa in China </a:t>
            </a:r>
          </a:p>
        </p:txBody>
      </p:sp>
      <p:sp>
        <p:nvSpPr>
          <p:cNvPr id="3" name="Subtitle 2"/>
          <p:cNvSpPr>
            <a:spLocks noGrp="1"/>
          </p:cNvSpPr>
          <p:nvPr>
            <p:ph type="subTitle" idx="1"/>
          </p:nvPr>
        </p:nvSpPr>
        <p:spPr>
          <a:xfrm>
            <a:off x="1847528" y="50851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Upper Intermediate Lesson</a:t>
            </a:r>
          </a:p>
          <a:p>
            <a:endParaRPr lang="en-GB" dirty="0"/>
          </a:p>
        </p:txBody>
      </p:sp>
      <p:pic>
        <p:nvPicPr>
          <p:cNvPr id="6" name="Picture 5">
            <a:extLst>
              <a:ext uri="{FF2B5EF4-FFF2-40B4-BE49-F238E27FC236}">
                <a16:creationId xmlns:a16="http://schemas.microsoft.com/office/drawing/2014/main" id="{0E35CFA6-EA88-49D3-B854-F5A41744EC6A}"/>
              </a:ext>
            </a:extLst>
          </p:cNvPr>
          <p:cNvPicPr>
            <a:picLocks noChangeAspect="1"/>
          </p:cNvPicPr>
          <p:nvPr/>
        </p:nvPicPr>
        <p:blipFill>
          <a:blip r:embed="rId3"/>
          <a:stretch>
            <a:fillRect/>
          </a:stretch>
        </p:blipFill>
        <p:spPr>
          <a:xfrm>
            <a:off x="7287064" y="166494"/>
            <a:ext cx="4727123" cy="1169253"/>
          </a:xfrm>
          <a:prstGeom prst="rect">
            <a:avLst/>
          </a:prstGeom>
        </p:spPr>
      </p:pic>
      <p:pic>
        <p:nvPicPr>
          <p:cNvPr id="7" name="Picture 6">
            <a:extLst>
              <a:ext uri="{FF2B5EF4-FFF2-40B4-BE49-F238E27FC236}">
                <a16:creationId xmlns:a16="http://schemas.microsoft.com/office/drawing/2014/main" id="{3FDFBCD0-E56F-497D-BF50-EF6074D4FF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380" y="492608"/>
            <a:ext cx="3599116" cy="2544287"/>
          </a:xfrm>
          <a:prstGeom prst="rect">
            <a:avLst/>
          </a:prstGeom>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B9A8B-908E-4400-AB62-926C8D4B0107}"/>
              </a:ext>
            </a:extLst>
          </p:cNvPr>
          <p:cNvSpPr>
            <a:spLocks noGrp="1"/>
          </p:cNvSpPr>
          <p:nvPr>
            <p:ph type="title"/>
          </p:nvPr>
        </p:nvSpPr>
        <p:spPr/>
        <p:txBody>
          <a:bodyPr>
            <a:normAutofit fontScale="90000"/>
          </a:bodyPr>
          <a:lstStyle/>
          <a:p>
            <a:r>
              <a:rPr lang="en-GB" b="1" dirty="0">
                <a:solidFill>
                  <a:srgbClr val="7030A0"/>
                </a:solidFill>
              </a:rPr>
              <a:t>Check this summary of the next part of the text. Read and correct four mistakes:</a:t>
            </a:r>
            <a:br>
              <a:rPr lang="en-GB" dirty="0"/>
            </a:br>
            <a:endParaRPr lang="en-GB" dirty="0"/>
          </a:p>
        </p:txBody>
      </p:sp>
      <p:sp>
        <p:nvSpPr>
          <p:cNvPr id="3" name="Content Placeholder 2">
            <a:extLst>
              <a:ext uri="{FF2B5EF4-FFF2-40B4-BE49-F238E27FC236}">
                <a16:creationId xmlns:a16="http://schemas.microsoft.com/office/drawing/2014/main" id="{84C2550E-399A-48F8-A6E1-504E5BEEEEA3}"/>
              </a:ext>
            </a:extLst>
          </p:cNvPr>
          <p:cNvSpPr>
            <a:spLocks noGrp="1"/>
          </p:cNvSpPr>
          <p:nvPr>
            <p:ph idx="1"/>
          </p:nvPr>
        </p:nvSpPr>
        <p:spPr/>
        <p:txBody>
          <a:bodyPr>
            <a:normAutofit/>
          </a:bodyPr>
          <a:lstStyle/>
          <a:p>
            <a:pPr marL="0" indent="0">
              <a:buNone/>
            </a:pPr>
            <a:r>
              <a:rPr lang="en-GB" sz="5400" b="1" dirty="0"/>
              <a:t>There are three paragraphs.  They are about two African women in their forties.  They both went to China to find new opportunities. They both have jobs.</a:t>
            </a:r>
          </a:p>
        </p:txBody>
      </p:sp>
      <p:pic>
        <p:nvPicPr>
          <p:cNvPr id="4" name="Picture 3">
            <a:extLst>
              <a:ext uri="{FF2B5EF4-FFF2-40B4-BE49-F238E27FC236}">
                <a16:creationId xmlns:a16="http://schemas.microsoft.com/office/drawing/2014/main" id="{F81F9F00-4845-43C1-9512-5B1B39797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4183" y="4944451"/>
            <a:ext cx="2028825" cy="1781175"/>
          </a:xfrm>
          <a:prstGeom prst="rect">
            <a:avLst/>
          </a:prstGeom>
        </p:spPr>
      </p:pic>
    </p:spTree>
    <p:extLst>
      <p:ext uri="{BB962C8B-B14F-4D97-AF65-F5344CB8AC3E}">
        <p14:creationId xmlns:p14="http://schemas.microsoft.com/office/powerpoint/2010/main" val="263531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A10D2AD-7943-49E1-B3FD-E0B21296D203}"/>
              </a:ext>
            </a:extLst>
          </p:cNvPr>
          <p:cNvSpPr/>
          <p:nvPr/>
        </p:nvSpPr>
        <p:spPr>
          <a:xfrm>
            <a:off x="437321" y="27556"/>
            <a:ext cx="11502887" cy="6893426"/>
          </a:xfrm>
          <a:prstGeom prst="rect">
            <a:avLst/>
          </a:prstGeom>
        </p:spPr>
        <p:txBody>
          <a:bodyPr wrap="square">
            <a:spAutoFit/>
          </a:bodyPr>
          <a:lstStyle/>
          <a:p>
            <a:pPr>
              <a:lnSpc>
                <a:spcPct val="107000"/>
              </a:lnSpc>
              <a:spcAft>
                <a:spcPts val="800"/>
              </a:spcAft>
            </a:pPr>
            <a:r>
              <a:rPr lang="en-GB" sz="2400" b="1" dirty="0" err="1">
                <a:latin typeface="Times New Roman" panose="02020603050405020304" pitchFamily="18" charset="0"/>
                <a:ea typeface="Times New Roman" panose="02020603050405020304" pitchFamily="18" charset="0"/>
                <a:cs typeface="Times New Roman" panose="02020603050405020304" pitchFamily="18" charset="0"/>
              </a:rPr>
              <a:t>Jojo</a:t>
            </a:r>
            <a:r>
              <a:rPr lang="en-GB" sz="2400" b="1" dirty="0">
                <a:latin typeface="Times New Roman" panose="02020603050405020304" pitchFamily="18" charset="0"/>
                <a:ea typeface="Times New Roman" panose="02020603050405020304" pitchFamily="18" charset="0"/>
                <a:cs typeface="Times New Roman" panose="02020603050405020304" pitchFamily="18" charset="0"/>
              </a:rPr>
              <a:t> is 33 years old and from Ghana. He says, ‘China is not only the land of our dreams, but an opportunity for all Africa.’ He left his family and (1) __________ to find (2) __________ . He remembers that, at the beginning, it was not easy. ‘There is no real (3) __________ in the country. You have to be creative and employ yourself.’ After almost four years, </a:t>
            </a:r>
            <a:r>
              <a:rPr lang="en-GB" sz="2400" b="1" dirty="0" err="1">
                <a:latin typeface="Times New Roman" panose="02020603050405020304" pitchFamily="18" charset="0"/>
                <a:ea typeface="Times New Roman" panose="02020603050405020304" pitchFamily="18" charset="0"/>
                <a:cs typeface="Times New Roman" panose="02020603050405020304" pitchFamily="18" charset="0"/>
              </a:rPr>
              <a:t>Jojo</a:t>
            </a:r>
            <a:r>
              <a:rPr lang="en-GB" sz="2400" b="1" dirty="0">
                <a:latin typeface="Times New Roman" panose="02020603050405020304" pitchFamily="18" charset="0"/>
                <a:ea typeface="Times New Roman" panose="02020603050405020304" pitchFamily="18" charset="0"/>
                <a:cs typeface="Times New Roman" panose="02020603050405020304" pitchFamily="18" charset="0"/>
              </a:rPr>
              <a:t> is a trade representative, helping (4) __________ deals between Chinese and Africans. He is also a fashion designer, designing and making (5) __________ that he sells in both countries. And he has a modern African restaurant in the centre of Guangzhou, together with his Chinese wife.</a:t>
            </a:r>
            <a:endParaRPr lang="en-GB" sz="24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400" b="1" dirty="0">
                <a:latin typeface="Times New Roman" panose="02020603050405020304" pitchFamily="18" charset="0"/>
                <a:ea typeface="Times New Roman" panose="02020603050405020304" pitchFamily="18" charset="0"/>
                <a:cs typeface="Times New Roman" panose="02020603050405020304" pitchFamily="18" charset="0"/>
              </a:rPr>
              <a:t>Masoud is 32 years old and he is a medicine student from Niger. He was one of the 50,000 African students to receive a Chinese government (6) __________ in 2015 to study abroad. He sees China as ‘the new land of opportunities, where anything is possible.’ In less than 15 years the number of African students has (7) __________ 26 times. This is thanks to scholarships and each year more students arrive in China from Africa than from any other region. This means it is the second most (8) __________ place for Africans to study abroad after France. Most of those going to Chinese universities are from Tanzania, Kenya, Zimbabwe, Ethiopia, Morocco, Eritrea, and Cameroon.</a:t>
            </a:r>
            <a:endParaRPr lang="en-GB"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70371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0BD2B-FA9A-48E7-8BC0-1153B3C5A325}"/>
              </a:ext>
            </a:extLst>
          </p:cNvPr>
          <p:cNvSpPr>
            <a:spLocks noGrp="1"/>
          </p:cNvSpPr>
          <p:nvPr>
            <p:ph type="title"/>
          </p:nvPr>
        </p:nvSpPr>
        <p:spPr/>
        <p:txBody>
          <a:bodyPr/>
          <a:lstStyle/>
          <a:p>
            <a:r>
              <a:rPr lang="en-GB" b="1" dirty="0">
                <a:solidFill>
                  <a:srgbClr val="7030A0"/>
                </a:solidFill>
              </a:rPr>
              <a:t>Put these words in the gaps in the text:</a:t>
            </a:r>
          </a:p>
        </p:txBody>
      </p:sp>
      <p:sp>
        <p:nvSpPr>
          <p:cNvPr id="3" name="Content Placeholder 2">
            <a:extLst>
              <a:ext uri="{FF2B5EF4-FFF2-40B4-BE49-F238E27FC236}">
                <a16:creationId xmlns:a16="http://schemas.microsoft.com/office/drawing/2014/main" id="{4A4EB889-47DD-45BF-8259-2F1D23946D2C}"/>
              </a:ext>
            </a:extLst>
          </p:cNvPr>
          <p:cNvSpPr>
            <a:spLocks noGrp="1"/>
          </p:cNvSpPr>
          <p:nvPr>
            <p:ph idx="1"/>
          </p:nvPr>
        </p:nvSpPr>
        <p:spPr>
          <a:xfrm>
            <a:off x="838200" y="1690688"/>
            <a:ext cx="10515600" cy="4486275"/>
          </a:xfrm>
        </p:spPr>
        <p:txBody>
          <a:bodyPr>
            <a:normAutofit/>
          </a:bodyPr>
          <a:lstStyle/>
          <a:p>
            <a:pPr marL="0" indent="0">
              <a:buNone/>
            </a:pPr>
            <a:r>
              <a:rPr lang="en-GB" sz="3600" b="1" dirty="0"/>
              <a:t>(a) business                                      (b) scholarship</a:t>
            </a:r>
          </a:p>
          <a:p>
            <a:pPr marL="0" indent="0">
              <a:buNone/>
            </a:pPr>
            <a:endParaRPr lang="en-GB" sz="3600" b="1" dirty="0"/>
          </a:p>
          <a:p>
            <a:pPr marL="0" indent="0">
              <a:buNone/>
            </a:pPr>
            <a:r>
              <a:rPr lang="en-GB" sz="3600" b="1" dirty="0"/>
              <a:t>(c) friends                                        (d) clothes</a:t>
            </a:r>
          </a:p>
          <a:p>
            <a:pPr marL="0" indent="0">
              <a:buNone/>
            </a:pPr>
            <a:endParaRPr lang="en-GB" sz="3600" b="1" dirty="0"/>
          </a:p>
          <a:p>
            <a:pPr marL="0" indent="0">
              <a:buNone/>
            </a:pPr>
            <a:r>
              <a:rPr lang="en-GB" sz="3600" b="1" dirty="0"/>
              <a:t>(e) grown                                         (f) opportunities</a:t>
            </a:r>
          </a:p>
          <a:p>
            <a:pPr marL="0" indent="0">
              <a:buNone/>
            </a:pPr>
            <a:endParaRPr lang="en-GB" sz="3600" b="1" dirty="0"/>
          </a:p>
          <a:p>
            <a:pPr marL="0" indent="0">
              <a:buNone/>
            </a:pPr>
            <a:r>
              <a:rPr lang="en-GB" sz="3600" b="1" dirty="0"/>
              <a:t>(g) popular                                      (h) employment</a:t>
            </a:r>
          </a:p>
          <a:p>
            <a:pPr marL="0" indent="0">
              <a:buNone/>
            </a:pPr>
            <a:endParaRPr lang="en-GB" dirty="0"/>
          </a:p>
        </p:txBody>
      </p:sp>
    </p:spTree>
    <p:extLst>
      <p:ext uri="{BB962C8B-B14F-4D97-AF65-F5344CB8AC3E}">
        <p14:creationId xmlns:p14="http://schemas.microsoft.com/office/powerpoint/2010/main" val="4038228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705DC-B596-4F0D-855B-5BD17561A6D3}"/>
              </a:ext>
            </a:extLst>
          </p:cNvPr>
          <p:cNvSpPr>
            <a:spLocks noGrp="1"/>
          </p:cNvSpPr>
          <p:nvPr>
            <p:ph type="title"/>
          </p:nvPr>
        </p:nvSpPr>
        <p:spPr>
          <a:xfrm>
            <a:off x="836612" y="355600"/>
            <a:ext cx="10515600" cy="940837"/>
          </a:xfrm>
        </p:spPr>
        <p:txBody>
          <a:bodyPr/>
          <a:lstStyle/>
          <a:p>
            <a:r>
              <a:rPr lang="en-GB" b="1" dirty="0">
                <a:solidFill>
                  <a:srgbClr val="7030A0"/>
                </a:solidFill>
              </a:rPr>
              <a:t>Role play</a:t>
            </a:r>
          </a:p>
        </p:txBody>
      </p:sp>
      <p:sp>
        <p:nvSpPr>
          <p:cNvPr id="3" name="Text Placeholder 2">
            <a:extLst>
              <a:ext uri="{FF2B5EF4-FFF2-40B4-BE49-F238E27FC236}">
                <a16:creationId xmlns:a16="http://schemas.microsoft.com/office/drawing/2014/main" id="{F20CA212-DD7E-48AA-BE5E-0A8FD658A1CC}"/>
              </a:ext>
            </a:extLst>
          </p:cNvPr>
          <p:cNvSpPr>
            <a:spLocks noGrp="1"/>
          </p:cNvSpPr>
          <p:nvPr>
            <p:ph type="body" idx="1"/>
          </p:nvPr>
        </p:nvSpPr>
        <p:spPr>
          <a:xfrm>
            <a:off x="839788" y="1681163"/>
            <a:ext cx="5157787" cy="439185"/>
          </a:xfrm>
        </p:spPr>
        <p:txBody>
          <a:bodyPr>
            <a:noAutofit/>
          </a:bodyPr>
          <a:lstStyle/>
          <a:p>
            <a:r>
              <a:rPr lang="en-GB" sz="4000" dirty="0"/>
              <a:t>Journalist</a:t>
            </a:r>
          </a:p>
        </p:txBody>
      </p:sp>
      <p:sp>
        <p:nvSpPr>
          <p:cNvPr id="4" name="Content Placeholder 3">
            <a:extLst>
              <a:ext uri="{FF2B5EF4-FFF2-40B4-BE49-F238E27FC236}">
                <a16:creationId xmlns:a16="http://schemas.microsoft.com/office/drawing/2014/main" id="{93A7B33B-F2B8-4088-9D61-11ACF8B1065E}"/>
              </a:ext>
            </a:extLst>
          </p:cNvPr>
          <p:cNvSpPr>
            <a:spLocks noGrp="1"/>
          </p:cNvSpPr>
          <p:nvPr>
            <p:ph sz="half" idx="2"/>
          </p:nvPr>
        </p:nvSpPr>
        <p:spPr>
          <a:xfrm>
            <a:off x="839788" y="2505074"/>
            <a:ext cx="5157787" cy="4174021"/>
          </a:xfrm>
        </p:spPr>
        <p:txBody>
          <a:bodyPr>
            <a:normAutofit fontScale="92500" lnSpcReduction="20000"/>
          </a:bodyPr>
          <a:lstStyle/>
          <a:p>
            <a:pPr marL="0" indent="0">
              <a:buNone/>
            </a:pPr>
            <a:r>
              <a:rPr lang="en-GB" b="1" dirty="0"/>
              <a:t>You are going to interview an African who has gone to Guangzhou to find new opportunities.</a:t>
            </a:r>
          </a:p>
          <a:p>
            <a:pPr marL="0" indent="0">
              <a:buNone/>
            </a:pPr>
            <a:r>
              <a:rPr lang="en-GB" b="1" dirty="0"/>
              <a:t>Write questions to ask them.</a:t>
            </a:r>
          </a:p>
          <a:p>
            <a:pPr marL="0" indent="0">
              <a:buNone/>
            </a:pPr>
            <a:r>
              <a:rPr lang="en-GB" b="1" dirty="0"/>
              <a:t>Find out:</a:t>
            </a:r>
          </a:p>
          <a:p>
            <a:r>
              <a:rPr lang="en-GB" b="1" dirty="0"/>
              <a:t>their name</a:t>
            </a:r>
          </a:p>
          <a:p>
            <a:r>
              <a:rPr lang="en-GB" b="1" dirty="0"/>
              <a:t>age</a:t>
            </a:r>
          </a:p>
          <a:p>
            <a:r>
              <a:rPr lang="en-GB" b="1" dirty="0"/>
              <a:t>where they are from</a:t>
            </a:r>
          </a:p>
          <a:p>
            <a:r>
              <a:rPr lang="en-GB" b="1" dirty="0"/>
              <a:t>why they went to Guangzhou</a:t>
            </a:r>
          </a:p>
          <a:p>
            <a:r>
              <a:rPr lang="en-GB" b="1" dirty="0"/>
              <a:t>what they are doing in Guangzhou</a:t>
            </a:r>
          </a:p>
          <a:p>
            <a:r>
              <a:rPr lang="en-GB" b="1" dirty="0"/>
              <a:t>the advantages and disadvantages</a:t>
            </a:r>
          </a:p>
          <a:p>
            <a:pPr marL="0" indent="0">
              <a:buNone/>
            </a:pPr>
            <a:endParaRPr lang="en-GB" b="1" dirty="0"/>
          </a:p>
        </p:txBody>
      </p:sp>
      <p:sp>
        <p:nvSpPr>
          <p:cNvPr id="5" name="Text Placeholder 4">
            <a:extLst>
              <a:ext uri="{FF2B5EF4-FFF2-40B4-BE49-F238E27FC236}">
                <a16:creationId xmlns:a16="http://schemas.microsoft.com/office/drawing/2014/main" id="{4CD49244-8E90-4EBF-BC05-B9C25B5BF2DB}"/>
              </a:ext>
            </a:extLst>
          </p:cNvPr>
          <p:cNvSpPr>
            <a:spLocks noGrp="1"/>
          </p:cNvSpPr>
          <p:nvPr>
            <p:ph type="body" sz="quarter" idx="3"/>
          </p:nvPr>
        </p:nvSpPr>
        <p:spPr>
          <a:xfrm>
            <a:off x="6172200" y="1681163"/>
            <a:ext cx="5183188" cy="439185"/>
          </a:xfrm>
        </p:spPr>
        <p:txBody>
          <a:bodyPr>
            <a:noAutofit/>
          </a:bodyPr>
          <a:lstStyle/>
          <a:p>
            <a:r>
              <a:rPr lang="en-GB" sz="4000" dirty="0"/>
              <a:t>African</a:t>
            </a:r>
          </a:p>
        </p:txBody>
      </p:sp>
      <p:sp>
        <p:nvSpPr>
          <p:cNvPr id="6" name="Content Placeholder 5">
            <a:extLst>
              <a:ext uri="{FF2B5EF4-FFF2-40B4-BE49-F238E27FC236}">
                <a16:creationId xmlns:a16="http://schemas.microsoft.com/office/drawing/2014/main" id="{DAFB9270-186B-4D87-814F-1B5EC84150E2}"/>
              </a:ext>
            </a:extLst>
          </p:cNvPr>
          <p:cNvSpPr>
            <a:spLocks noGrp="1"/>
          </p:cNvSpPr>
          <p:nvPr>
            <p:ph sz="quarter" idx="4"/>
          </p:nvPr>
        </p:nvSpPr>
        <p:spPr>
          <a:xfrm>
            <a:off x="6172200" y="2505074"/>
            <a:ext cx="5183188" cy="4352925"/>
          </a:xfrm>
        </p:spPr>
        <p:txBody>
          <a:bodyPr>
            <a:normAutofit fontScale="92500" lnSpcReduction="20000"/>
          </a:bodyPr>
          <a:lstStyle/>
          <a:p>
            <a:pPr marL="0" indent="0">
              <a:buNone/>
            </a:pPr>
            <a:r>
              <a:rPr lang="en-GB" b="1" dirty="0"/>
              <a:t>A journalist is going to interview you. You have gone to Guangzhou to find new opportunities.</a:t>
            </a:r>
          </a:p>
          <a:p>
            <a:pPr marL="0" indent="0">
              <a:buNone/>
            </a:pPr>
            <a:r>
              <a:rPr lang="en-GB" b="1" dirty="0"/>
              <a:t>Think about:</a:t>
            </a:r>
          </a:p>
          <a:p>
            <a:r>
              <a:rPr lang="en-GB" b="1" dirty="0"/>
              <a:t>your name</a:t>
            </a:r>
          </a:p>
          <a:p>
            <a:r>
              <a:rPr lang="en-GB" b="1" dirty="0"/>
              <a:t>age</a:t>
            </a:r>
          </a:p>
          <a:p>
            <a:r>
              <a:rPr lang="en-GB" b="1" dirty="0"/>
              <a:t>where you are from</a:t>
            </a:r>
          </a:p>
          <a:p>
            <a:r>
              <a:rPr lang="en-GB" b="1" dirty="0"/>
              <a:t>why you went to Guangzhou</a:t>
            </a:r>
          </a:p>
          <a:p>
            <a:r>
              <a:rPr lang="en-GB" b="1" dirty="0"/>
              <a:t>what you are doing in Guangzhou</a:t>
            </a:r>
          </a:p>
          <a:p>
            <a:r>
              <a:rPr lang="en-GB" b="1" dirty="0"/>
              <a:t>the advantages and</a:t>
            </a:r>
          </a:p>
          <a:p>
            <a:r>
              <a:rPr lang="en-GB" b="1" dirty="0"/>
              <a:t>disadvantages</a:t>
            </a:r>
          </a:p>
        </p:txBody>
      </p:sp>
      <p:pic>
        <p:nvPicPr>
          <p:cNvPr id="7" name="Picture 6">
            <a:extLst>
              <a:ext uri="{FF2B5EF4-FFF2-40B4-BE49-F238E27FC236}">
                <a16:creationId xmlns:a16="http://schemas.microsoft.com/office/drawing/2014/main" id="{BC41439E-A57B-4E52-81BB-B9FA159F53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4805" y="428752"/>
            <a:ext cx="2460700" cy="1735370"/>
          </a:xfrm>
          <a:prstGeom prst="rect">
            <a:avLst/>
          </a:prstGeom>
        </p:spPr>
      </p:pic>
    </p:spTree>
    <p:extLst>
      <p:ext uri="{BB962C8B-B14F-4D97-AF65-F5344CB8AC3E}">
        <p14:creationId xmlns:p14="http://schemas.microsoft.com/office/powerpoint/2010/main" val="3974776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75C2F-777E-49A8-8268-98C3E5688808}"/>
              </a:ext>
            </a:extLst>
          </p:cNvPr>
          <p:cNvSpPr>
            <a:spLocks noGrp="1"/>
          </p:cNvSpPr>
          <p:nvPr>
            <p:ph type="title"/>
          </p:nvPr>
        </p:nvSpPr>
        <p:spPr/>
        <p:txBody>
          <a:bodyPr/>
          <a:lstStyle/>
          <a:p>
            <a:r>
              <a:rPr lang="en-GB" b="1" dirty="0">
                <a:solidFill>
                  <a:srgbClr val="7030A0"/>
                </a:solidFill>
              </a:rPr>
              <a:t>Write a newspaper interview between a journalist and an African living in Guangzhou</a:t>
            </a:r>
            <a:r>
              <a:rPr lang="en-GB" b="1" dirty="0"/>
              <a:t>.</a:t>
            </a:r>
            <a:endParaRPr lang="en-GB" dirty="0"/>
          </a:p>
        </p:txBody>
      </p:sp>
      <p:sp>
        <p:nvSpPr>
          <p:cNvPr id="3" name="Content Placeholder 2">
            <a:extLst>
              <a:ext uri="{FF2B5EF4-FFF2-40B4-BE49-F238E27FC236}">
                <a16:creationId xmlns:a16="http://schemas.microsoft.com/office/drawing/2014/main" id="{D9D37826-36A4-4653-A9DE-46B52CD6A947}"/>
              </a:ext>
            </a:extLst>
          </p:cNvPr>
          <p:cNvSpPr>
            <a:spLocks noGrp="1"/>
          </p:cNvSpPr>
          <p:nvPr>
            <p:ph idx="1"/>
          </p:nvPr>
        </p:nvSpPr>
        <p:spPr>
          <a:xfrm>
            <a:off x="838200" y="1825624"/>
            <a:ext cx="10515600" cy="4893227"/>
          </a:xfrm>
        </p:spPr>
        <p:txBody>
          <a:bodyPr>
            <a:normAutofit/>
          </a:bodyPr>
          <a:lstStyle/>
          <a:p>
            <a:pPr marL="0" indent="0">
              <a:buNone/>
            </a:pPr>
            <a:r>
              <a:rPr lang="en-GB" sz="3600" b="1" dirty="0"/>
              <a:t>Introduction:</a:t>
            </a:r>
          </a:p>
          <a:p>
            <a:pPr marL="0" indent="0">
              <a:buNone/>
            </a:pPr>
            <a:endParaRPr lang="en-GB" sz="3600" b="1" dirty="0"/>
          </a:p>
          <a:p>
            <a:pPr marL="0" indent="0">
              <a:buNone/>
            </a:pPr>
            <a:r>
              <a:rPr lang="en-GB" sz="3600" b="1" dirty="0"/>
              <a:t>Journalist: ……………………………………..?</a:t>
            </a:r>
          </a:p>
          <a:p>
            <a:pPr marL="0" indent="0">
              <a:buNone/>
            </a:pPr>
            <a:r>
              <a:rPr lang="en-GB" sz="3600" b="1" dirty="0"/>
              <a:t>African: ………………………………………………………………..</a:t>
            </a:r>
          </a:p>
          <a:p>
            <a:pPr marL="0" indent="0">
              <a:buNone/>
            </a:pPr>
            <a:r>
              <a:rPr lang="en-GB" sz="3600" b="1" dirty="0"/>
              <a:t>J:</a:t>
            </a:r>
          </a:p>
          <a:p>
            <a:pPr marL="0" indent="0">
              <a:buNone/>
            </a:pPr>
            <a:r>
              <a:rPr lang="en-GB" sz="3600" b="1" dirty="0"/>
              <a:t>A:                                 </a:t>
            </a:r>
          </a:p>
        </p:txBody>
      </p:sp>
      <p:pic>
        <p:nvPicPr>
          <p:cNvPr id="5" name="Picture 4">
            <a:extLst>
              <a:ext uri="{FF2B5EF4-FFF2-40B4-BE49-F238E27FC236}">
                <a16:creationId xmlns:a16="http://schemas.microsoft.com/office/drawing/2014/main" id="{F3E64CED-5E93-438D-98F2-6A394C80CE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286861">
            <a:off x="9448938" y="1875551"/>
            <a:ext cx="1333355" cy="1701361"/>
          </a:xfrm>
          <a:prstGeom prst="rect">
            <a:avLst/>
          </a:prstGeom>
        </p:spPr>
      </p:pic>
    </p:spTree>
    <p:extLst>
      <p:ext uri="{BB962C8B-B14F-4D97-AF65-F5344CB8AC3E}">
        <p14:creationId xmlns:p14="http://schemas.microsoft.com/office/powerpoint/2010/main" val="3226802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72928-9E2D-47F1-AFC5-CC15B7694E23}"/>
              </a:ext>
            </a:extLst>
          </p:cNvPr>
          <p:cNvSpPr>
            <a:spLocks noGrp="1"/>
          </p:cNvSpPr>
          <p:nvPr>
            <p:ph type="title"/>
          </p:nvPr>
        </p:nvSpPr>
        <p:spPr/>
        <p:txBody>
          <a:bodyPr>
            <a:normAutofit/>
          </a:bodyPr>
          <a:lstStyle/>
          <a:p>
            <a:r>
              <a:rPr lang="en-GB" sz="2800" b="1" dirty="0">
                <a:solidFill>
                  <a:srgbClr val="7030A0"/>
                </a:solidFill>
              </a:rPr>
              <a:t>Where  do you think this is? Why</a:t>
            </a:r>
            <a:r>
              <a:rPr lang="en-GB" sz="2800" dirty="0"/>
              <a:t>? </a:t>
            </a:r>
            <a:r>
              <a:rPr lang="en-GB" sz="2800" b="1" dirty="0">
                <a:solidFill>
                  <a:srgbClr val="7030A0"/>
                </a:solidFill>
              </a:rPr>
              <a:t>What can you see?</a:t>
            </a:r>
          </a:p>
        </p:txBody>
      </p:sp>
      <p:sp>
        <p:nvSpPr>
          <p:cNvPr id="3" name="Content Placeholder 2">
            <a:extLst>
              <a:ext uri="{FF2B5EF4-FFF2-40B4-BE49-F238E27FC236}">
                <a16:creationId xmlns:a16="http://schemas.microsoft.com/office/drawing/2014/main" id="{C9AEC381-16C9-4E23-8C01-31FC341AED2F}"/>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9E2E1595-8748-459F-9D8A-309C010641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9270" y="1518714"/>
            <a:ext cx="7318556" cy="5173634"/>
          </a:xfrm>
          <a:prstGeom prst="rect">
            <a:avLst/>
          </a:prstGeom>
        </p:spPr>
      </p:pic>
    </p:spTree>
    <p:extLst>
      <p:ext uri="{BB962C8B-B14F-4D97-AF65-F5344CB8AC3E}">
        <p14:creationId xmlns:p14="http://schemas.microsoft.com/office/powerpoint/2010/main" val="3070215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E6A69-2DE4-4F01-A55E-2BF439CC7FC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C39F476-1875-4702-BBCA-CADFE08575DE}"/>
              </a:ext>
            </a:extLst>
          </p:cNvPr>
          <p:cNvSpPr>
            <a:spLocks noGrp="1"/>
          </p:cNvSpPr>
          <p:nvPr>
            <p:ph idx="1"/>
          </p:nvPr>
        </p:nvSpPr>
        <p:spPr/>
        <p:txBody>
          <a:bodyPr>
            <a:normAutofit lnSpcReduction="10000"/>
          </a:bodyPr>
          <a:lstStyle/>
          <a:p>
            <a:pPr marL="0" indent="0">
              <a:buNone/>
            </a:pPr>
            <a:r>
              <a:rPr lang="en-GB" dirty="0"/>
              <a:t>                                                                         </a:t>
            </a:r>
          </a:p>
          <a:p>
            <a:pPr marL="0" indent="0">
              <a:buNone/>
            </a:pPr>
            <a:r>
              <a:rPr lang="en-GB" sz="4000" dirty="0"/>
              <a:t>                              </a:t>
            </a:r>
            <a:r>
              <a:rPr lang="en-GB" sz="4000" b="1" u="sng" dirty="0">
                <a:solidFill>
                  <a:srgbClr val="7030A0"/>
                </a:solidFill>
              </a:rPr>
              <a:t>this lesson</a:t>
            </a:r>
          </a:p>
          <a:p>
            <a:pPr marL="0" indent="0">
              <a:buNone/>
            </a:pPr>
            <a:endParaRPr lang="en-GB" dirty="0"/>
          </a:p>
          <a:p>
            <a:pPr marL="0" indent="0">
              <a:buNone/>
            </a:pPr>
            <a:r>
              <a:rPr lang="en-GB" dirty="0"/>
              <a:t>                                                                                     </a:t>
            </a:r>
          </a:p>
          <a:p>
            <a:pPr marL="0" indent="0">
              <a:buNone/>
            </a:pPr>
            <a:endParaRPr lang="en-GB" dirty="0"/>
          </a:p>
          <a:p>
            <a:pPr marL="0" indent="0">
              <a:buNone/>
            </a:pPr>
            <a:endParaRPr lang="en-GB" dirty="0"/>
          </a:p>
          <a:p>
            <a:pPr marL="0" indent="0">
              <a:buNone/>
            </a:pPr>
            <a:r>
              <a:rPr lang="en-GB" dirty="0"/>
              <a:t>                        </a:t>
            </a:r>
          </a:p>
          <a:p>
            <a:pPr marL="0" indent="0">
              <a:buNone/>
            </a:pPr>
            <a:r>
              <a:rPr lang="en-GB" dirty="0"/>
              <a:t>                             </a:t>
            </a:r>
            <a:r>
              <a:rPr lang="en-GB" b="1" dirty="0"/>
              <a:t> </a:t>
            </a:r>
            <a:r>
              <a:rPr lang="en-GB" sz="4800" b="1" dirty="0">
                <a:solidFill>
                  <a:srgbClr val="7030A0"/>
                </a:solidFill>
              </a:rPr>
              <a:t>Q &amp; A </a:t>
            </a:r>
          </a:p>
        </p:txBody>
      </p:sp>
      <p:pic>
        <p:nvPicPr>
          <p:cNvPr id="10" name="Picture 9">
            <a:extLst>
              <a:ext uri="{FF2B5EF4-FFF2-40B4-BE49-F238E27FC236}">
                <a16:creationId xmlns:a16="http://schemas.microsoft.com/office/drawing/2014/main" id="{F7A60B1D-537D-41F3-8514-DB6A92E94F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1171" y="821635"/>
            <a:ext cx="2753186" cy="1941641"/>
          </a:xfrm>
          <a:prstGeom prst="rect">
            <a:avLst/>
          </a:prstGeom>
        </p:spPr>
      </p:pic>
      <p:pic>
        <p:nvPicPr>
          <p:cNvPr id="11" name="Picture 10">
            <a:extLst>
              <a:ext uri="{FF2B5EF4-FFF2-40B4-BE49-F238E27FC236}">
                <a16:creationId xmlns:a16="http://schemas.microsoft.com/office/drawing/2014/main" id="{21B315C5-E66E-4037-8C15-68A5544020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409" y="3022887"/>
            <a:ext cx="3239290" cy="1789066"/>
          </a:xfrm>
          <a:prstGeom prst="rect">
            <a:avLst/>
          </a:prstGeom>
        </p:spPr>
      </p:pic>
      <p:pic>
        <p:nvPicPr>
          <p:cNvPr id="12" name="Picture 11">
            <a:extLst>
              <a:ext uri="{FF2B5EF4-FFF2-40B4-BE49-F238E27FC236}">
                <a16:creationId xmlns:a16="http://schemas.microsoft.com/office/drawing/2014/main" id="{DD47F15E-5D10-4F39-AF01-29E7EAB01B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6131" y="3022886"/>
            <a:ext cx="2028825" cy="1781175"/>
          </a:xfrm>
          <a:prstGeom prst="rect">
            <a:avLst/>
          </a:prstGeom>
        </p:spPr>
      </p:pic>
      <p:pic>
        <p:nvPicPr>
          <p:cNvPr id="13" name="Picture 12">
            <a:extLst>
              <a:ext uri="{FF2B5EF4-FFF2-40B4-BE49-F238E27FC236}">
                <a16:creationId xmlns:a16="http://schemas.microsoft.com/office/drawing/2014/main" id="{E90D9AAC-9159-487A-9DFC-1C0A30D2017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286861">
            <a:off x="7991861" y="4819793"/>
            <a:ext cx="1400384" cy="1786890"/>
          </a:xfrm>
          <a:prstGeom prst="rect">
            <a:avLst/>
          </a:prstGeom>
        </p:spPr>
      </p:pic>
      <p:cxnSp>
        <p:nvCxnSpPr>
          <p:cNvPr id="15" name="Straight Connector 14">
            <a:extLst>
              <a:ext uri="{FF2B5EF4-FFF2-40B4-BE49-F238E27FC236}">
                <a16:creationId xmlns:a16="http://schemas.microsoft.com/office/drawing/2014/main" id="{0247BEBB-F03A-470A-A31A-FF06586AA027}"/>
              </a:ext>
            </a:extLst>
          </p:cNvPr>
          <p:cNvCxnSpPr/>
          <p:nvPr/>
        </p:nvCxnSpPr>
        <p:spPr>
          <a:xfrm flipV="1">
            <a:off x="6997538" y="2584174"/>
            <a:ext cx="716119" cy="366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7BC2333-592E-40A7-8A11-F1AFDD47D450}"/>
              </a:ext>
            </a:extLst>
          </p:cNvPr>
          <p:cNvCxnSpPr/>
          <p:nvPr/>
        </p:nvCxnSpPr>
        <p:spPr>
          <a:xfrm flipH="1" flipV="1">
            <a:off x="2676179" y="4496096"/>
            <a:ext cx="1431605" cy="1280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5099D5A-3BE8-478F-B006-7A8FDDB265AD}"/>
              </a:ext>
            </a:extLst>
          </p:cNvPr>
          <p:cNvCxnSpPr/>
          <p:nvPr/>
        </p:nvCxnSpPr>
        <p:spPr>
          <a:xfrm flipV="1">
            <a:off x="6997538" y="4058074"/>
            <a:ext cx="2093453" cy="3050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EA22A7-5118-42E2-BBCA-2D5A8CB04266}"/>
              </a:ext>
            </a:extLst>
          </p:cNvPr>
          <p:cNvCxnSpPr/>
          <p:nvPr/>
        </p:nvCxnSpPr>
        <p:spPr>
          <a:xfrm>
            <a:off x="5764696" y="4740016"/>
            <a:ext cx="2279568" cy="93191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CD9743D-9AAE-4743-A616-EF788237F4E3}"/>
              </a:ext>
            </a:extLst>
          </p:cNvPr>
          <p:cNvCxnSpPr/>
          <p:nvPr/>
        </p:nvCxnSpPr>
        <p:spPr>
          <a:xfrm flipH="1">
            <a:off x="3951302" y="4740016"/>
            <a:ext cx="1095828" cy="730501"/>
          </a:xfrm>
          <a:prstGeom prst="line">
            <a:avLst/>
          </a:prstGeom>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802A566-8642-4287-B293-3AE47A514EC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47350" y="2846545"/>
            <a:ext cx="3080759" cy="2177850"/>
          </a:xfrm>
          <a:prstGeom prst="rect">
            <a:avLst/>
          </a:prstGeom>
        </p:spPr>
      </p:pic>
    </p:spTree>
    <p:extLst>
      <p:ext uri="{BB962C8B-B14F-4D97-AF65-F5344CB8AC3E}">
        <p14:creationId xmlns:p14="http://schemas.microsoft.com/office/powerpoint/2010/main" val="211962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6632"/>
            <a:ext cx="2458616" cy="864096"/>
          </a:xfrm>
        </p:spPr>
        <p:txBody>
          <a:bodyPr>
            <a:normAutofit/>
          </a:bodyPr>
          <a:lstStyle/>
          <a:p>
            <a:r>
              <a:rPr lang="en-GB" b="1" dirty="0">
                <a:solidFill>
                  <a:srgbClr val="7030A0"/>
                </a:solidFill>
              </a:rPr>
              <a:t>Match:</a:t>
            </a:r>
          </a:p>
        </p:txBody>
      </p:sp>
      <p:sp>
        <p:nvSpPr>
          <p:cNvPr id="4" name="Content Placeholder 3"/>
          <p:cNvSpPr>
            <a:spLocks noGrp="1"/>
          </p:cNvSpPr>
          <p:nvPr>
            <p:ph sz="half" idx="1"/>
          </p:nvPr>
        </p:nvSpPr>
        <p:spPr>
          <a:xfrm>
            <a:off x="1524000" y="980728"/>
            <a:ext cx="3131840" cy="5688632"/>
          </a:xfrm>
        </p:spPr>
        <p:txBody>
          <a:bodyPr>
            <a:normAutofit fontScale="92500" lnSpcReduction="20000"/>
          </a:bodyPr>
          <a:lstStyle/>
          <a:p>
            <a:pPr marL="0" indent="0">
              <a:buNone/>
            </a:pPr>
            <a:r>
              <a:rPr lang="en-GB" sz="3200" b="1" dirty="0">
                <a:solidFill>
                  <a:srgbClr val="C00000"/>
                </a:solidFill>
              </a:rPr>
              <a:t>1) social security benefits</a:t>
            </a:r>
          </a:p>
          <a:p>
            <a:pPr marL="0" indent="0">
              <a:buNone/>
            </a:pPr>
            <a:r>
              <a:rPr lang="en-GB" sz="3200" b="1" dirty="0">
                <a:solidFill>
                  <a:srgbClr val="C00000"/>
                </a:solidFill>
              </a:rPr>
              <a:t>2) residence permit</a:t>
            </a:r>
          </a:p>
          <a:p>
            <a:pPr marL="0" indent="0">
              <a:buNone/>
            </a:pPr>
            <a:r>
              <a:rPr lang="en-GB" sz="3200" b="1" dirty="0">
                <a:solidFill>
                  <a:srgbClr val="C00000"/>
                </a:solidFill>
              </a:rPr>
              <a:t>3) fake</a:t>
            </a:r>
          </a:p>
          <a:p>
            <a:pPr marL="0" indent="0">
              <a:buNone/>
            </a:pPr>
            <a:r>
              <a:rPr lang="en-GB" sz="3200" b="1" dirty="0">
                <a:solidFill>
                  <a:srgbClr val="C00000"/>
                </a:solidFill>
              </a:rPr>
              <a:t>4) visa</a:t>
            </a:r>
          </a:p>
          <a:p>
            <a:pPr marL="0" indent="0">
              <a:buNone/>
            </a:pPr>
            <a:r>
              <a:rPr lang="en-GB" sz="3200" b="1" dirty="0">
                <a:solidFill>
                  <a:srgbClr val="C00000"/>
                </a:solidFill>
              </a:rPr>
              <a:t>5) separation</a:t>
            </a:r>
          </a:p>
          <a:p>
            <a:pPr marL="0" indent="0">
              <a:buNone/>
            </a:pPr>
            <a:r>
              <a:rPr lang="en-GB" sz="3200" b="1" dirty="0">
                <a:solidFill>
                  <a:srgbClr val="C00000"/>
                </a:solidFill>
              </a:rPr>
              <a:t>6) prejudice</a:t>
            </a:r>
          </a:p>
          <a:p>
            <a:pPr marL="0" indent="0">
              <a:buNone/>
            </a:pPr>
            <a:r>
              <a:rPr lang="en-GB" sz="3200" b="1" dirty="0">
                <a:solidFill>
                  <a:srgbClr val="C00000"/>
                </a:solidFill>
              </a:rPr>
              <a:t>7) hostility</a:t>
            </a:r>
            <a:endParaRPr lang="en-GB" sz="2200" b="1" i="1" dirty="0">
              <a:solidFill>
                <a:srgbClr val="C00000"/>
              </a:solidFill>
            </a:endParaRPr>
          </a:p>
          <a:p>
            <a:pPr marL="0" indent="0">
              <a:buNone/>
            </a:pPr>
            <a:r>
              <a:rPr lang="en-GB" sz="3200" b="1" dirty="0">
                <a:solidFill>
                  <a:srgbClr val="C00000"/>
                </a:solidFill>
              </a:rPr>
              <a:t>8) urban</a:t>
            </a:r>
          </a:p>
          <a:p>
            <a:pPr marL="0" indent="0">
              <a:buNone/>
            </a:pPr>
            <a:r>
              <a:rPr lang="en-GB" sz="3200" b="1" dirty="0">
                <a:solidFill>
                  <a:srgbClr val="C00000"/>
                </a:solidFill>
              </a:rPr>
              <a:t>9) overtake</a:t>
            </a:r>
          </a:p>
          <a:p>
            <a:pPr marL="0" indent="0">
              <a:buNone/>
            </a:pPr>
            <a:r>
              <a:rPr lang="en-GB" sz="3200" b="1" dirty="0">
                <a:solidFill>
                  <a:srgbClr val="C00000"/>
                </a:solidFill>
              </a:rPr>
              <a:t>10) integration</a:t>
            </a:r>
            <a:endParaRPr lang="en-GB" sz="26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4511824" y="0"/>
            <a:ext cx="6048672" cy="6858000"/>
          </a:xfrm>
        </p:spPr>
        <p:txBody>
          <a:bodyPr>
            <a:normAutofit fontScale="92500" lnSpcReduction="20000"/>
          </a:bodyPr>
          <a:lstStyle/>
          <a:p>
            <a:pPr marL="0" indent="0">
              <a:buNone/>
            </a:pPr>
            <a:r>
              <a:rPr lang="en-GB" sz="2900" b="1" dirty="0">
                <a:solidFill>
                  <a:srgbClr val="7030A0"/>
                </a:solidFill>
              </a:rPr>
              <a:t> </a:t>
            </a:r>
          </a:p>
          <a:p>
            <a:pPr marL="0" indent="0">
              <a:buNone/>
            </a:pPr>
            <a:r>
              <a:rPr lang="en-GB" sz="2900" b="1" dirty="0">
                <a:solidFill>
                  <a:srgbClr val="7030A0"/>
                </a:solidFill>
              </a:rPr>
              <a:t>a) paper which allows you to stay in a</a:t>
            </a:r>
          </a:p>
          <a:p>
            <a:pPr marL="0" indent="0">
              <a:buNone/>
            </a:pPr>
            <a:r>
              <a:rPr lang="en-GB" sz="2900" b="1" dirty="0">
                <a:solidFill>
                  <a:srgbClr val="7030A0"/>
                </a:solidFill>
              </a:rPr>
              <a:t>     country</a:t>
            </a:r>
          </a:p>
          <a:p>
            <a:pPr marL="0" indent="0">
              <a:buNone/>
            </a:pPr>
            <a:r>
              <a:rPr lang="en-GB" sz="2900" b="1" dirty="0">
                <a:solidFill>
                  <a:srgbClr val="7030A0"/>
                </a:solidFill>
              </a:rPr>
              <a:t>b) about a town or city                    </a:t>
            </a:r>
          </a:p>
          <a:p>
            <a:pPr marL="0" indent="0">
              <a:buNone/>
            </a:pPr>
            <a:r>
              <a:rPr lang="en-GB" sz="2900" b="1" dirty="0">
                <a:solidFill>
                  <a:srgbClr val="7030A0"/>
                </a:solidFill>
              </a:rPr>
              <a:t>c) unfriendly behaviour</a:t>
            </a:r>
          </a:p>
          <a:p>
            <a:pPr marL="0" indent="0">
              <a:buNone/>
            </a:pPr>
            <a:r>
              <a:rPr lang="en-GB" sz="2900" b="1" dirty="0">
                <a:solidFill>
                  <a:srgbClr val="7030A0"/>
                </a:solidFill>
              </a:rPr>
              <a:t>d) money from the state for people in</a:t>
            </a:r>
          </a:p>
          <a:p>
            <a:pPr marL="0" indent="0">
              <a:buNone/>
            </a:pPr>
            <a:r>
              <a:rPr lang="en-GB" sz="2900" b="1" dirty="0">
                <a:solidFill>
                  <a:srgbClr val="7030A0"/>
                </a:solidFill>
              </a:rPr>
              <a:t>     need</a:t>
            </a:r>
          </a:p>
          <a:p>
            <a:pPr marL="0" indent="0">
              <a:buNone/>
            </a:pPr>
            <a:r>
              <a:rPr lang="en-GB" sz="2900" b="1" dirty="0">
                <a:solidFill>
                  <a:srgbClr val="7030A0"/>
                </a:solidFill>
              </a:rPr>
              <a:t>e) not real, for example, a ____ passport</a:t>
            </a:r>
          </a:p>
          <a:p>
            <a:pPr marL="0" indent="0">
              <a:buNone/>
            </a:pPr>
            <a:r>
              <a:rPr lang="en-GB" sz="2900" b="1" dirty="0">
                <a:solidFill>
                  <a:srgbClr val="7030A0"/>
                </a:solidFill>
              </a:rPr>
              <a:t>f) when people in a family must live</a:t>
            </a:r>
          </a:p>
          <a:p>
            <a:pPr marL="0" indent="0">
              <a:buNone/>
            </a:pPr>
            <a:r>
              <a:rPr lang="en-GB" sz="2900" b="1" dirty="0">
                <a:solidFill>
                  <a:srgbClr val="7030A0"/>
                </a:solidFill>
              </a:rPr>
              <a:t>    apart</a:t>
            </a:r>
          </a:p>
          <a:p>
            <a:pPr marL="0" indent="0">
              <a:buNone/>
            </a:pPr>
            <a:r>
              <a:rPr lang="en-GB" sz="2900" b="1" dirty="0">
                <a:solidFill>
                  <a:srgbClr val="7030A0"/>
                </a:solidFill>
              </a:rPr>
              <a:t>g) negative opinion, for example, about</a:t>
            </a:r>
          </a:p>
          <a:p>
            <a:pPr marL="0" indent="0">
              <a:buNone/>
            </a:pPr>
            <a:r>
              <a:rPr lang="en-GB" sz="2900" b="1" dirty="0">
                <a:solidFill>
                  <a:srgbClr val="7030A0"/>
                </a:solidFill>
              </a:rPr>
              <a:t>    race or class</a:t>
            </a:r>
          </a:p>
          <a:p>
            <a:pPr marL="0" indent="0">
              <a:buNone/>
            </a:pPr>
            <a:r>
              <a:rPr lang="en-GB" sz="2900" b="1" dirty="0">
                <a:solidFill>
                  <a:srgbClr val="7030A0"/>
                </a:solidFill>
              </a:rPr>
              <a:t>h) become bigger</a:t>
            </a:r>
          </a:p>
          <a:p>
            <a:pPr marL="0" indent="0">
              <a:buNone/>
            </a:pPr>
            <a:r>
              <a:rPr lang="en-GB" sz="2900" b="1" dirty="0" err="1">
                <a:solidFill>
                  <a:srgbClr val="7030A0"/>
                </a:solidFill>
              </a:rPr>
              <a:t>i</a:t>
            </a:r>
            <a:r>
              <a:rPr lang="en-GB" sz="2900" b="1" dirty="0">
                <a:solidFill>
                  <a:srgbClr val="7030A0"/>
                </a:solidFill>
              </a:rPr>
              <a:t>)  note In your passport allowing you to</a:t>
            </a:r>
          </a:p>
          <a:p>
            <a:pPr marL="0" indent="0">
              <a:buNone/>
            </a:pPr>
            <a:r>
              <a:rPr lang="en-GB" sz="2900" b="1" dirty="0">
                <a:solidFill>
                  <a:srgbClr val="7030A0"/>
                </a:solidFill>
              </a:rPr>
              <a:t> stay in a country for a certain time</a:t>
            </a:r>
          </a:p>
          <a:p>
            <a:pPr marL="0" indent="0">
              <a:buNone/>
            </a:pPr>
            <a:r>
              <a:rPr lang="en-GB" sz="2900" b="1" dirty="0">
                <a:solidFill>
                  <a:srgbClr val="7030A0"/>
                </a:solidFill>
              </a:rPr>
              <a:t>j) mixing people together happily</a:t>
            </a:r>
          </a:p>
        </p:txBody>
      </p:sp>
      <p:pic>
        <p:nvPicPr>
          <p:cNvPr id="8" name="Picture 7">
            <a:extLst>
              <a:ext uri="{FF2B5EF4-FFF2-40B4-BE49-F238E27FC236}">
                <a16:creationId xmlns:a16="http://schemas.microsoft.com/office/drawing/2014/main" id="{E01CBBBE-E248-4BAE-B9D1-5B2ABB7F70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073" y="312757"/>
            <a:ext cx="1209431" cy="667971"/>
          </a:xfrm>
          <a:prstGeom prst="rect">
            <a:avLst/>
          </a:prstGeom>
        </p:spPr>
      </p:pic>
    </p:spTree>
    <p:extLst>
      <p:ext uri="{BB962C8B-B14F-4D97-AF65-F5344CB8AC3E}">
        <p14:creationId xmlns:p14="http://schemas.microsoft.com/office/powerpoint/2010/main" val="175266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23FA3-7D65-4613-85C8-ADFEE288926B}"/>
              </a:ext>
            </a:extLst>
          </p:cNvPr>
          <p:cNvSpPr>
            <a:spLocks noGrp="1"/>
          </p:cNvSpPr>
          <p:nvPr>
            <p:ph type="title"/>
          </p:nvPr>
        </p:nvSpPr>
        <p:spPr>
          <a:xfrm>
            <a:off x="838200" y="198023"/>
            <a:ext cx="10515600" cy="867327"/>
          </a:xfrm>
        </p:spPr>
        <p:txBody>
          <a:bodyPr>
            <a:normAutofit fontScale="90000"/>
          </a:bodyPr>
          <a:lstStyle/>
          <a:p>
            <a:r>
              <a:rPr lang="en-GB" b="1" dirty="0">
                <a:solidFill>
                  <a:srgbClr val="7030A0"/>
                </a:solidFill>
              </a:rPr>
              <a:t>Fill the gaps with one or more of the words in the correct form</a:t>
            </a:r>
            <a:r>
              <a:rPr lang="en-GB" dirty="0"/>
              <a:t>:</a:t>
            </a:r>
            <a:br>
              <a:rPr lang="en-GB" dirty="0"/>
            </a:br>
            <a:endParaRPr lang="en-GB" dirty="0"/>
          </a:p>
        </p:txBody>
      </p:sp>
      <p:sp>
        <p:nvSpPr>
          <p:cNvPr id="3" name="Content Placeholder 2">
            <a:extLst>
              <a:ext uri="{FF2B5EF4-FFF2-40B4-BE49-F238E27FC236}">
                <a16:creationId xmlns:a16="http://schemas.microsoft.com/office/drawing/2014/main" id="{36B4C5F6-3E90-422C-8D54-BDED378C3721}"/>
              </a:ext>
            </a:extLst>
          </p:cNvPr>
          <p:cNvSpPr>
            <a:spLocks noGrp="1"/>
          </p:cNvSpPr>
          <p:nvPr>
            <p:ph idx="1"/>
          </p:nvPr>
        </p:nvSpPr>
        <p:spPr>
          <a:xfrm>
            <a:off x="225287" y="861391"/>
            <a:ext cx="11648661" cy="5996609"/>
          </a:xfrm>
        </p:spPr>
        <p:txBody>
          <a:bodyPr>
            <a:noAutofit/>
          </a:bodyPr>
          <a:lstStyle/>
          <a:p>
            <a:pPr marL="0" indent="0">
              <a:buNone/>
            </a:pPr>
            <a:r>
              <a:rPr lang="en-GB" sz="2300" b="1" dirty="0"/>
              <a:t>1) She had no job and no money in the bank and so she was living on</a:t>
            </a:r>
            <a:r>
              <a:rPr lang="en-GB" sz="2300" b="1" i="1" dirty="0"/>
              <a:t> _______________.</a:t>
            </a:r>
          </a:p>
          <a:p>
            <a:pPr marL="0" indent="0">
              <a:buNone/>
            </a:pPr>
            <a:r>
              <a:rPr lang="en-GB" sz="2300" b="1" dirty="0"/>
              <a:t>2) He was shocked when he realised the expensive painting he had bought was </a:t>
            </a:r>
            <a:r>
              <a:rPr lang="en-GB" sz="2300" b="1" i="1" dirty="0"/>
              <a:t>_______________.</a:t>
            </a:r>
            <a:endParaRPr lang="en-GB" sz="2300" b="1" dirty="0"/>
          </a:p>
          <a:p>
            <a:pPr marL="0" indent="0">
              <a:buNone/>
            </a:pPr>
            <a:r>
              <a:rPr lang="en-GB" sz="2300" b="1" dirty="0"/>
              <a:t>3) The _______________ population of Abuja is about 1,500.000.</a:t>
            </a:r>
          </a:p>
          <a:p>
            <a:pPr marL="0" indent="0">
              <a:buNone/>
            </a:pPr>
            <a:r>
              <a:rPr lang="en-GB" sz="2300" b="1" dirty="0"/>
              <a:t>4) He showed the policeman his _______________ as proof he was allowed to live in the</a:t>
            </a:r>
          </a:p>
          <a:p>
            <a:pPr marL="0" indent="0">
              <a:buNone/>
            </a:pPr>
            <a:r>
              <a:rPr lang="en-GB" sz="2300" b="1" dirty="0"/>
              <a:t>    country.</a:t>
            </a:r>
          </a:p>
          <a:p>
            <a:pPr marL="0" indent="0">
              <a:buNone/>
            </a:pPr>
            <a:r>
              <a:rPr lang="en-GB" sz="2300" b="1" dirty="0"/>
              <a:t>5) _______________ is the best hope for both black and white Americans.</a:t>
            </a:r>
          </a:p>
          <a:p>
            <a:pPr marL="0" indent="0">
              <a:buNone/>
            </a:pPr>
            <a:r>
              <a:rPr lang="en-GB" sz="2300" b="1" dirty="0"/>
              <a:t>6) Germany quickly _______________  Britain in industrial power.</a:t>
            </a:r>
          </a:p>
          <a:p>
            <a:pPr marL="0" indent="0">
              <a:buNone/>
            </a:pPr>
            <a:r>
              <a:rPr lang="en-GB" sz="2300" b="1" dirty="0"/>
              <a:t>7) A lot of stress  can come from the _______________  of parents and children.</a:t>
            </a:r>
          </a:p>
          <a:p>
            <a:pPr marL="0" indent="0">
              <a:buNone/>
            </a:pPr>
            <a:r>
              <a:rPr lang="en-GB" sz="2300" b="1" dirty="0"/>
              <a:t>8) She had a _______________  to stay 3 months in the USA.</a:t>
            </a:r>
          </a:p>
          <a:p>
            <a:pPr marL="0" indent="0">
              <a:buNone/>
            </a:pPr>
            <a:r>
              <a:rPr lang="en-GB" sz="2300" b="1" dirty="0"/>
              <a:t>9) Racial _______________  is a cause of violence between black and white people in the</a:t>
            </a:r>
          </a:p>
          <a:p>
            <a:pPr marL="0" indent="0">
              <a:buNone/>
            </a:pPr>
            <a:r>
              <a:rPr lang="en-GB" sz="2300" b="1" dirty="0"/>
              <a:t>     USA.</a:t>
            </a:r>
          </a:p>
          <a:p>
            <a:pPr marL="0" indent="0">
              <a:buNone/>
            </a:pPr>
            <a:r>
              <a:rPr lang="en-GB" sz="2300" b="1" dirty="0"/>
              <a:t>10) He was very angry about his wife’s family and often showed them great   </a:t>
            </a:r>
          </a:p>
          <a:p>
            <a:pPr marL="0" indent="0">
              <a:buNone/>
            </a:pPr>
            <a:r>
              <a:rPr lang="en-GB" sz="2300" b="1" dirty="0"/>
              <a:t>       _______________ .</a:t>
            </a:r>
          </a:p>
        </p:txBody>
      </p:sp>
    </p:spTree>
    <p:extLst>
      <p:ext uri="{BB962C8B-B14F-4D97-AF65-F5344CB8AC3E}">
        <p14:creationId xmlns:p14="http://schemas.microsoft.com/office/powerpoint/2010/main" val="4024525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7B08F-51A8-405D-8CEF-2B637DFD5EBC}"/>
              </a:ext>
            </a:extLst>
          </p:cNvPr>
          <p:cNvSpPr>
            <a:spLocks noGrp="1"/>
          </p:cNvSpPr>
          <p:nvPr>
            <p:ph type="title"/>
          </p:nvPr>
        </p:nvSpPr>
        <p:spPr>
          <a:xfrm>
            <a:off x="838200" y="365126"/>
            <a:ext cx="10515600" cy="933588"/>
          </a:xfrm>
        </p:spPr>
        <p:txBody>
          <a:bodyPr/>
          <a:lstStyle/>
          <a:p>
            <a:r>
              <a:rPr lang="en-GB" b="1" dirty="0">
                <a:solidFill>
                  <a:srgbClr val="7030A0"/>
                </a:solidFill>
              </a:rPr>
              <a:t>What do you think?</a:t>
            </a:r>
          </a:p>
        </p:txBody>
      </p:sp>
      <p:sp>
        <p:nvSpPr>
          <p:cNvPr id="3" name="Content Placeholder 2">
            <a:extLst>
              <a:ext uri="{FF2B5EF4-FFF2-40B4-BE49-F238E27FC236}">
                <a16:creationId xmlns:a16="http://schemas.microsoft.com/office/drawing/2014/main" id="{749E848D-ED05-466E-B8A0-2DBB3FB92FCF}"/>
              </a:ext>
            </a:extLst>
          </p:cNvPr>
          <p:cNvSpPr>
            <a:spLocks noGrp="1"/>
          </p:cNvSpPr>
          <p:nvPr>
            <p:ph idx="1"/>
          </p:nvPr>
        </p:nvSpPr>
        <p:spPr>
          <a:xfrm>
            <a:off x="838200" y="1179443"/>
            <a:ext cx="10515600" cy="4997520"/>
          </a:xfrm>
        </p:spPr>
        <p:txBody>
          <a:bodyPr>
            <a:normAutofit fontScale="92500"/>
          </a:bodyPr>
          <a:lstStyle/>
          <a:p>
            <a:pPr marL="514350" indent="-514350">
              <a:buAutoNum type="arabicParenR"/>
            </a:pPr>
            <a:endParaRPr lang="en-GB" dirty="0"/>
          </a:p>
          <a:p>
            <a:pPr marL="514350" indent="-514350">
              <a:buAutoNum type="arabicParenR"/>
            </a:pPr>
            <a:r>
              <a:rPr lang="en-GB" b="1" dirty="0"/>
              <a:t>Guangzhou is in Africa or China?</a:t>
            </a:r>
          </a:p>
          <a:p>
            <a:pPr marL="514350" indent="-514350">
              <a:buAutoNum type="arabicParenR"/>
            </a:pPr>
            <a:r>
              <a:rPr lang="en-GB" b="1" dirty="0"/>
              <a:t>The population of Guangzhou is  about 10 million or 15 million?</a:t>
            </a:r>
          </a:p>
          <a:p>
            <a:pPr marL="514350" indent="-514350">
              <a:buAutoNum type="arabicParenR"/>
            </a:pPr>
            <a:r>
              <a:rPr lang="en-GB" b="1" dirty="0"/>
              <a:t>15,000 or 5,000, or 20,000 Africans live in Guangzhou?</a:t>
            </a:r>
          </a:p>
          <a:p>
            <a:pPr marL="514350" indent="-514350">
              <a:buAutoNum type="arabicParenR"/>
            </a:pPr>
            <a:r>
              <a:rPr lang="en-GB" b="1" dirty="0"/>
              <a:t>Most Africans in Guangzhou come from Nigeria. Yes/no?</a:t>
            </a:r>
          </a:p>
          <a:p>
            <a:pPr marL="514350" indent="-514350">
              <a:buAutoNum type="arabicParenR"/>
            </a:pPr>
            <a:r>
              <a:rPr lang="en-GB" b="1" dirty="0"/>
              <a:t>Why do you think Africans come to China - for business, the universities,  cheaper cost of living?</a:t>
            </a:r>
          </a:p>
          <a:p>
            <a:pPr marL="514350" indent="-514350">
              <a:buAutoNum type="arabicParenR"/>
            </a:pPr>
            <a:r>
              <a:rPr lang="en-GB" b="1" dirty="0"/>
              <a:t>Which country does most trade with Africa – USA, UK, China, or Brazil?</a:t>
            </a:r>
          </a:p>
          <a:p>
            <a:pPr marL="0" indent="0">
              <a:buNone/>
            </a:pPr>
            <a:endParaRPr lang="en-GB" b="1" dirty="0"/>
          </a:p>
          <a:p>
            <a:pPr marL="0" indent="0">
              <a:buNone/>
            </a:pPr>
            <a:r>
              <a:rPr lang="en-GB" sz="4400" b="1" dirty="0">
                <a:solidFill>
                  <a:srgbClr val="7030A0"/>
                </a:solidFill>
                <a:latin typeface="+mj-lt"/>
              </a:rPr>
              <a:t>Now read and check your answers:</a:t>
            </a:r>
          </a:p>
          <a:p>
            <a:pPr marL="0" indent="0">
              <a:buNone/>
            </a:pPr>
            <a:endParaRPr lang="en-GB" dirty="0"/>
          </a:p>
          <a:p>
            <a:pPr marL="0" indent="0">
              <a:buNone/>
            </a:pPr>
            <a:endParaRPr lang="en-GB" b="1" dirty="0"/>
          </a:p>
          <a:p>
            <a:pPr marL="0" indent="0">
              <a:buNone/>
            </a:pPr>
            <a:endParaRPr lang="en-GB" dirty="0"/>
          </a:p>
        </p:txBody>
      </p:sp>
      <p:pic>
        <p:nvPicPr>
          <p:cNvPr id="4" name="Picture 3">
            <a:extLst>
              <a:ext uri="{FF2B5EF4-FFF2-40B4-BE49-F238E27FC236}">
                <a16:creationId xmlns:a16="http://schemas.microsoft.com/office/drawing/2014/main" id="{4D657C86-1528-47BF-8A7B-FFA7397AB0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6350" y="394889"/>
            <a:ext cx="2039215" cy="1441562"/>
          </a:xfrm>
          <a:prstGeom prst="rect">
            <a:avLst/>
          </a:prstGeom>
        </p:spPr>
      </p:pic>
      <p:pic>
        <p:nvPicPr>
          <p:cNvPr id="5" name="Picture 4">
            <a:extLst>
              <a:ext uri="{FF2B5EF4-FFF2-40B4-BE49-F238E27FC236}">
                <a16:creationId xmlns:a16="http://schemas.microsoft.com/office/drawing/2014/main" id="{ED9F105A-4CF4-4454-B4DF-DAFCB0757E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6010" y="5051312"/>
            <a:ext cx="1641993" cy="1441562"/>
          </a:xfrm>
          <a:prstGeom prst="rect">
            <a:avLst/>
          </a:prstGeom>
        </p:spPr>
      </p:pic>
    </p:spTree>
    <p:extLst>
      <p:ext uri="{BB962C8B-B14F-4D97-AF65-F5344CB8AC3E}">
        <p14:creationId xmlns:p14="http://schemas.microsoft.com/office/powerpoint/2010/main" val="3589492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D1110B-BF15-453D-A068-DB9514E305C1}"/>
              </a:ext>
            </a:extLst>
          </p:cNvPr>
          <p:cNvSpPr/>
          <p:nvPr/>
        </p:nvSpPr>
        <p:spPr>
          <a:xfrm>
            <a:off x="0" y="0"/>
            <a:ext cx="12192000" cy="7263527"/>
          </a:xfrm>
          <a:prstGeom prst="rect">
            <a:avLst/>
          </a:prstGeom>
        </p:spPr>
        <p:txBody>
          <a:bodyPr wrap="square">
            <a:spAutoFit/>
          </a:bodyPr>
          <a:lstStyle/>
          <a:p>
            <a:r>
              <a:rPr lang="en-GB" sz="2800" b="1" dirty="0">
                <a:latin typeface="Times New Roman" panose="02020603050405020304" pitchFamily="18" charset="0"/>
                <a:ea typeface="Times New Roman" panose="02020603050405020304" pitchFamily="18" charset="0"/>
              </a:rPr>
              <a:t>Guangzhou in China is ‘Little Africa’. It has Asia’s biggest African migrant population. They come to China for business opportunities, good universities, and low living costs. </a:t>
            </a:r>
          </a:p>
          <a:p>
            <a:endParaRPr lang="en-GB" sz="2800" b="1" dirty="0">
              <a:latin typeface="Times New Roman" panose="02020603050405020304" pitchFamily="18" charset="0"/>
            </a:endParaRPr>
          </a:p>
          <a:p>
            <a:r>
              <a:rPr lang="en-GB" sz="2800" b="1" dirty="0"/>
              <a:t>There are no precise figures but we think that more than 15,000 Africans live in the busy city. Most are from Egypt, Mali, the DRC, and Nigeria. Guangzhou is part of the Pearl Delta Region  and it is the biggest urban area in the world. More than half a million people travel here each year to buy all kinds of ‘Made in China’ products, for example, air conditioners and fake Nike sneakers, and then they send them back to Africa.</a:t>
            </a:r>
          </a:p>
          <a:p>
            <a:endParaRPr lang="en-GB" sz="2800" b="1" dirty="0"/>
          </a:p>
          <a:p>
            <a:r>
              <a:rPr lang="en-GB" sz="2800" b="1" dirty="0"/>
              <a:t>People started arriving in China to follow their dreams when the country made the economy freer in the mid-90s. But the number of people grew in the 2000s when Beijing made stronger economic relations with Africa. China overtook the US as Africa’s largest trading partner in 2010, and in September 2018 President Xi Jinping promised another $60 billion in loans and investments.</a:t>
            </a:r>
            <a:r>
              <a:rPr lang="en-GB" sz="2800" dirty="0"/>
              <a:t> </a:t>
            </a:r>
          </a:p>
          <a:p>
            <a:endParaRPr lang="en-GB" dirty="0"/>
          </a:p>
        </p:txBody>
      </p:sp>
    </p:spTree>
    <p:extLst>
      <p:ext uri="{BB962C8B-B14F-4D97-AF65-F5344CB8AC3E}">
        <p14:creationId xmlns:p14="http://schemas.microsoft.com/office/powerpoint/2010/main" val="2645211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1B532-2538-4E98-A746-D4F1EAAB51F4}"/>
              </a:ext>
            </a:extLst>
          </p:cNvPr>
          <p:cNvSpPr>
            <a:spLocks noGrp="1"/>
          </p:cNvSpPr>
          <p:nvPr>
            <p:ph type="title"/>
          </p:nvPr>
        </p:nvSpPr>
        <p:spPr/>
        <p:txBody>
          <a:bodyPr/>
          <a:lstStyle/>
          <a:p>
            <a:r>
              <a:rPr lang="en-GB" b="1" dirty="0">
                <a:solidFill>
                  <a:srgbClr val="7030A0"/>
                </a:solidFill>
              </a:rPr>
              <a:t>What do you think the answers are?</a:t>
            </a:r>
          </a:p>
        </p:txBody>
      </p:sp>
      <p:sp>
        <p:nvSpPr>
          <p:cNvPr id="3" name="Content Placeholder 2">
            <a:extLst>
              <a:ext uri="{FF2B5EF4-FFF2-40B4-BE49-F238E27FC236}">
                <a16:creationId xmlns:a16="http://schemas.microsoft.com/office/drawing/2014/main" id="{8EA79700-A7EF-4CE6-B7AD-2E28CC3438A3}"/>
              </a:ext>
            </a:extLst>
          </p:cNvPr>
          <p:cNvSpPr>
            <a:spLocks noGrp="1"/>
          </p:cNvSpPr>
          <p:nvPr>
            <p:ph idx="1"/>
          </p:nvPr>
        </p:nvSpPr>
        <p:spPr>
          <a:xfrm>
            <a:off x="838200" y="1404730"/>
            <a:ext cx="10515600" cy="4772233"/>
          </a:xfrm>
        </p:spPr>
        <p:txBody>
          <a:bodyPr>
            <a:normAutofit fontScale="92500" lnSpcReduction="20000"/>
          </a:bodyPr>
          <a:lstStyle/>
          <a:p>
            <a:pPr marL="514350" indent="-514350">
              <a:buAutoNum type="arabicParenR"/>
            </a:pPr>
            <a:endParaRPr lang="en-GB" b="1" dirty="0"/>
          </a:p>
          <a:p>
            <a:pPr marL="514350" indent="-514350">
              <a:buAutoNum type="arabicParenR"/>
            </a:pPr>
            <a:r>
              <a:rPr lang="en-GB" b="1" dirty="0"/>
              <a:t>Life for Africans in </a:t>
            </a:r>
            <a:r>
              <a:rPr lang="en-GB" b="1" dirty="0">
                <a:latin typeface="Times New Roman" panose="02020603050405020304" pitchFamily="18" charset="0"/>
                <a:ea typeface="Times New Roman" panose="02020603050405020304" pitchFamily="18" charset="0"/>
                <a:cs typeface="Times New Roman" panose="02020603050405020304" pitchFamily="18" charset="0"/>
              </a:rPr>
              <a:t>Guangzhou is difficult. True/false?</a:t>
            </a:r>
            <a:r>
              <a:rPr lang="en-GB" b="1" dirty="0"/>
              <a:t> </a:t>
            </a:r>
          </a:p>
          <a:p>
            <a:pPr marL="514350" indent="-514350">
              <a:buAutoNum type="arabicParenR"/>
            </a:pPr>
            <a:r>
              <a:rPr lang="en-GB" b="1" dirty="0"/>
              <a:t>If Africans are ill in </a:t>
            </a:r>
            <a:r>
              <a:rPr lang="en-GB" b="1" dirty="0">
                <a:latin typeface="Times New Roman" panose="02020603050405020304" pitchFamily="18" charset="0"/>
                <a:ea typeface="Times New Roman" panose="02020603050405020304" pitchFamily="18" charset="0"/>
                <a:cs typeface="Times New Roman" panose="02020603050405020304" pitchFamily="18" charset="0"/>
              </a:rPr>
              <a:t>Guangzhou, there is a lot of support. True/false?</a:t>
            </a:r>
          </a:p>
          <a:p>
            <a:pPr marL="514350" indent="-514350">
              <a:buAutoNum type="arabicParenR"/>
            </a:pPr>
            <a:r>
              <a:rPr lang="en-GB" b="1" dirty="0">
                <a:latin typeface="Times New Roman" panose="02020603050405020304" pitchFamily="18" charset="0"/>
                <a:ea typeface="Times New Roman" panose="02020603050405020304" pitchFamily="18" charset="0"/>
                <a:cs typeface="Times New Roman" panose="02020603050405020304" pitchFamily="18" charset="0"/>
              </a:rPr>
              <a:t>China is making it more difficult for Africans to get visas. True/false?</a:t>
            </a:r>
          </a:p>
          <a:p>
            <a:pPr marL="514350" indent="-514350">
              <a:buAutoNum type="arabicParenR"/>
            </a:pPr>
            <a:r>
              <a:rPr lang="en-GB" b="1" dirty="0">
                <a:latin typeface="Times New Roman" panose="02020603050405020304" pitchFamily="18" charset="0"/>
                <a:ea typeface="Times New Roman" panose="02020603050405020304" pitchFamily="18" charset="0"/>
                <a:cs typeface="Times New Roman" panose="02020603050405020304" pitchFamily="18" charset="0"/>
              </a:rPr>
              <a:t>Married African couples have the same rights as the Chinese.</a:t>
            </a:r>
          </a:p>
          <a:p>
            <a:pPr marL="0" indent="0">
              <a:buNone/>
            </a:pPr>
            <a:r>
              <a:rPr lang="en-GB" b="1" dirty="0">
                <a:latin typeface="Times New Roman" panose="02020603050405020304" pitchFamily="18" charset="0"/>
                <a:ea typeface="Times New Roman" panose="02020603050405020304" pitchFamily="18" charset="0"/>
                <a:cs typeface="Times New Roman" panose="02020603050405020304" pitchFamily="18" charset="0"/>
              </a:rPr>
              <a:t>      True/false?</a:t>
            </a:r>
          </a:p>
          <a:p>
            <a:pPr marL="0" indent="0">
              <a:buNone/>
            </a:pPr>
            <a:r>
              <a:rPr lang="en-GB" b="1" dirty="0">
                <a:latin typeface="Times New Roman" panose="02020603050405020304" pitchFamily="18" charset="0"/>
                <a:ea typeface="Times New Roman" panose="02020603050405020304" pitchFamily="18" charset="0"/>
                <a:cs typeface="Times New Roman" panose="02020603050405020304" pitchFamily="18" charset="0"/>
              </a:rPr>
              <a:t>5)   A few Africans have bought flats. True/false?</a:t>
            </a:r>
          </a:p>
          <a:p>
            <a:pPr marL="0" indent="0">
              <a:buNone/>
            </a:pPr>
            <a:r>
              <a:rPr lang="en-GB" b="1" dirty="0">
                <a:latin typeface="Times New Roman" panose="02020603050405020304" pitchFamily="18" charset="0"/>
                <a:ea typeface="Times New Roman" panose="02020603050405020304" pitchFamily="18" charset="0"/>
                <a:cs typeface="Times New Roman" panose="02020603050405020304" pitchFamily="18" charset="0"/>
              </a:rPr>
              <a:t>6)   When an African and a Chinese couple have children in Guangzhou,</a:t>
            </a:r>
          </a:p>
          <a:p>
            <a:pPr marL="0" indent="0">
              <a:buNone/>
            </a:pPr>
            <a:r>
              <a:rPr lang="en-GB" b="1" dirty="0">
                <a:latin typeface="Times New Roman" panose="02020603050405020304" pitchFamily="18" charset="0"/>
                <a:ea typeface="Times New Roman" panose="02020603050405020304" pitchFamily="18" charset="0"/>
                <a:cs typeface="Times New Roman" panose="02020603050405020304" pitchFamily="18" charset="0"/>
              </a:rPr>
              <a:t>      their children still have to pay for school. True/false?</a:t>
            </a:r>
          </a:p>
          <a:p>
            <a:pPr marL="0" indent="0">
              <a:buNone/>
            </a:pPr>
            <a:endParaRPr lang="en-GB" b="1"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GB" sz="4800" b="1" dirty="0">
                <a:solidFill>
                  <a:srgbClr val="7030A0"/>
                </a:solidFill>
                <a:latin typeface="+mj-lt"/>
                <a:ea typeface="Times New Roman" panose="02020603050405020304" pitchFamily="18" charset="0"/>
                <a:cs typeface="Times New Roman" panose="02020603050405020304" pitchFamily="18" charset="0"/>
              </a:rPr>
              <a:t>Now read and check:</a:t>
            </a:r>
          </a:p>
          <a:p>
            <a:pPr marL="514350" indent="-514350">
              <a:buAutoNum type="arabicParenR"/>
            </a:pPr>
            <a:endParaRPr lang="en-GB" dirty="0">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AutoNum type="arabicParenR"/>
            </a:pPr>
            <a:endParaRPr lang="en-GB" dirty="0">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AutoNum type="arabicParenR"/>
            </a:pPr>
            <a:endParaRPr lang="en-GB" dirty="0"/>
          </a:p>
        </p:txBody>
      </p:sp>
      <p:pic>
        <p:nvPicPr>
          <p:cNvPr id="4" name="Picture 3">
            <a:extLst>
              <a:ext uri="{FF2B5EF4-FFF2-40B4-BE49-F238E27FC236}">
                <a16:creationId xmlns:a16="http://schemas.microsoft.com/office/drawing/2014/main" id="{CD7086C6-AC3C-442B-A913-353A7A1FBF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1444" y="4919304"/>
            <a:ext cx="1792356" cy="1573571"/>
          </a:xfrm>
          <a:prstGeom prst="rect">
            <a:avLst/>
          </a:prstGeom>
        </p:spPr>
      </p:pic>
    </p:spTree>
    <p:extLst>
      <p:ext uri="{BB962C8B-B14F-4D97-AF65-F5344CB8AC3E}">
        <p14:creationId xmlns:p14="http://schemas.microsoft.com/office/powerpoint/2010/main" val="3776213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8C220C-5F74-4196-AA54-D4626133DAA2}"/>
              </a:ext>
            </a:extLst>
          </p:cNvPr>
          <p:cNvSpPr/>
          <p:nvPr/>
        </p:nvSpPr>
        <p:spPr>
          <a:xfrm>
            <a:off x="304799" y="-75036"/>
            <a:ext cx="11502887" cy="6806030"/>
          </a:xfrm>
          <a:prstGeom prst="rect">
            <a:avLst/>
          </a:prstGeom>
        </p:spPr>
        <p:txBody>
          <a:bodyPr wrap="square">
            <a:spAutoFit/>
          </a:bodyPr>
          <a:lstStyle/>
          <a:p>
            <a:pPr>
              <a:lnSpc>
                <a:spcPct val="107000"/>
              </a:lnSpc>
              <a:spcAft>
                <a:spcPts val="800"/>
              </a:spcAft>
            </a:pPr>
            <a:r>
              <a:rPr lang="en-GB" sz="2400" b="1" dirty="0">
                <a:latin typeface="Times New Roman" panose="02020603050405020304" pitchFamily="18" charset="0"/>
                <a:ea typeface="Times New Roman" panose="02020603050405020304" pitchFamily="18" charset="0"/>
                <a:cs typeface="Times New Roman" panose="02020603050405020304" pitchFamily="18" charset="0"/>
              </a:rPr>
              <a:t>But it is not easy for those who want to live here. Social-security benefits are poor. There are almost no medical benefits and migration rules are stricter. All this means that most African migrants in the city live in difficult conditions, </a:t>
            </a:r>
            <a:endParaRPr lang="en-GB" sz="24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400" b="1" dirty="0">
                <a:latin typeface="Times New Roman" panose="02020603050405020304" pitchFamily="18" charset="0"/>
                <a:ea typeface="Times New Roman" panose="02020603050405020304" pitchFamily="18" charset="0"/>
                <a:cs typeface="Times New Roman" panose="02020603050405020304" pitchFamily="18" charset="0"/>
              </a:rPr>
              <a:t>Chinese embassies in Africa have made it more and more difficult to get visas to enter the country, and there are now very few opportunities to get residence permits or long-term visas. At the same time, there is greater control of foreign residents in the city.</a:t>
            </a:r>
            <a:endParaRPr lang="en-GB" sz="24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400" b="1" dirty="0">
                <a:latin typeface="Times New Roman" panose="02020603050405020304" pitchFamily="18" charset="0"/>
                <a:ea typeface="Times New Roman" panose="02020603050405020304" pitchFamily="18" charset="0"/>
                <a:cs typeface="Times New Roman" panose="02020603050405020304" pitchFamily="18" charset="0"/>
              </a:rPr>
              <a:t>The Guangzhou Public Security Bureau does not allow African husbands full citizenship rights. And so families live in fear of separation.</a:t>
            </a:r>
            <a:endParaRPr lang="en-GB" sz="24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400" b="1" dirty="0">
                <a:latin typeface="Times New Roman" panose="02020603050405020304" pitchFamily="18" charset="0"/>
                <a:ea typeface="Times New Roman" panose="02020603050405020304" pitchFamily="18" charset="0"/>
                <a:cs typeface="Times New Roman" panose="02020603050405020304" pitchFamily="18" charset="0"/>
              </a:rPr>
              <a:t>The researcher Heidi </a:t>
            </a:r>
            <a:r>
              <a:rPr lang="en-GB" sz="2400" b="1" dirty="0" err="1">
                <a:latin typeface="Times New Roman" panose="02020603050405020304" pitchFamily="18" charset="0"/>
                <a:ea typeface="Times New Roman" panose="02020603050405020304" pitchFamily="18" charset="0"/>
                <a:cs typeface="Times New Roman" panose="02020603050405020304" pitchFamily="18" charset="0"/>
              </a:rPr>
              <a:t>Østbø</a:t>
            </a:r>
            <a:r>
              <a:rPr lang="en-GB" sz="2400" b="1" dirty="0">
                <a:latin typeface="Times New Roman" panose="02020603050405020304" pitchFamily="18" charset="0"/>
                <a:ea typeface="Times New Roman" panose="02020603050405020304" pitchFamily="18" charset="0"/>
                <a:cs typeface="Times New Roman" panose="02020603050405020304" pitchFamily="18" charset="0"/>
              </a:rPr>
              <a:t> Haugen says, ‘Even if they are married and have children, most of the African people never know how long they will be allowed to stay. Foreigners cannot buy houses or flats, and they don’t have financial security or legal rights to their kids. They will never be integrated, if they don’t know what the future will bring.’ </a:t>
            </a:r>
            <a:endParaRPr lang="en-GB" sz="24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400" b="1" dirty="0">
                <a:latin typeface="Times New Roman" panose="02020603050405020304" pitchFamily="18" charset="0"/>
                <a:ea typeface="Times New Roman" panose="02020603050405020304" pitchFamily="18" charset="0"/>
                <a:cs typeface="Times New Roman" panose="02020603050405020304" pitchFamily="18" charset="0"/>
              </a:rPr>
              <a:t>The growing new generation of mixed-race children born in China have full citizenship. This allows them to go to state schools and be fully integrated. But their parents continue to suffer prejudice and hostility.</a:t>
            </a:r>
            <a:endParaRPr lang="en-GB" sz="2400" b="1" dirty="0"/>
          </a:p>
        </p:txBody>
      </p:sp>
    </p:spTree>
    <p:extLst>
      <p:ext uri="{BB962C8B-B14F-4D97-AF65-F5344CB8AC3E}">
        <p14:creationId xmlns:p14="http://schemas.microsoft.com/office/powerpoint/2010/main" val="25364815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2592</TotalTime>
  <Words>1478</Words>
  <Application>Microsoft Office PowerPoint</Application>
  <PresentationFormat>Widescreen</PresentationFormat>
  <Paragraphs>154</Paragraphs>
  <Slides>14</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Times New Roman</vt:lpstr>
      <vt:lpstr>Office Theme</vt:lpstr>
      <vt:lpstr>Little Africa in China </vt:lpstr>
      <vt:lpstr>Where  do you think this is? Why? What can you see?</vt:lpstr>
      <vt:lpstr>PowerPoint Presentation</vt:lpstr>
      <vt:lpstr>Match:</vt:lpstr>
      <vt:lpstr>Fill the gaps with one or more of the words in the correct form: </vt:lpstr>
      <vt:lpstr>What do you think?</vt:lpstr>
      <vt:lpstr>PowerPoint Presentation</vt:lpstr>
      <vt:lpstr>What do you think the answers are?</vt:lpstr>
      <vt:lpstr>PowerPoint Presentation</vt:lpstr>
      <vt:lpstr>Check this summary of the next part of the text. Read and correct four mistakes: </vt:lpstr>
      <vt:lpstr>PowerPoint Presentation</vt:lpstr>
      <vt:lpstr>Put these words in the gaps in the text:</vt:lpstr>
      <vt:lpstr>Role play</vt:lpstr>
      <vt:lpstr>Write a newspaper interview between a journalist and an African living in Guangzhou.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 Shepheard</cp:lastModifiedBy>
  <cp:revision>149</cp:revision>
  <dcterms:created xsi:type="dcterms:W3CDTF">2018-10-04T07:53:06Z</dcterms:created>
  <dcterms:modified xsi:type="dcterms:W3CDTF">2019-04-26T17:02:26Z</dcterms:modified>
</cp:coreProperties>
</file>